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aleway"/>
      <p:regular r:id="rId34"/>
      <p:bold r:id="rId35"/>
      <p:italic r:id="rId36"/>
      <p:boldItalic r:id="rId37"/>
    </p:embeddedFon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6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3061"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1" Type="http://schemas.openxmlformats.org/officeDocument/2006/relationships/font" Target="fonts/La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bold.fntdata"/><Relationship Id="rId12" Type="http://schemas.openxmlformats.org/officeDocument/2006/relationships/slide" Target="slides/slide7.xml"/><Relationship Id="rId34" Type="http://schemas.openxmlformats.org/officeDocument/2006/relationships/font" Target="fonts/Raleway-regular.fntdata"/><Relationship Id="rId15" Type="http://schemas.openxmlformats.org/officeDocument/2006/relationships/slide" Target="slides/slide10.xml"/><Relationship Id="rId37" Type="http://schemas.openxmlformats.org/officeDocument/2006/relationships/font" Target="fonts/Raleway-boldItalic.fntdata"/><Relationship Id="rId14" Type="http://schemas.openxmlformats.org/officeDocument/2006/relationships/slide" Target="slides/slide9.xml"/><Relationship Id="rId36" Type="http://schemas.openxmlformats.org/officeDocument/2006/relationships/font" Target="fonts/Raleway-italic.fntdata"/><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09ae29028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09ae2902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6007517b90_2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007517b90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007517b90_2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007517b90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007517b90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007517b90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cb9a0b07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cb9a0b074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cb9a0b07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b9a0b07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6007517b90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6007517b90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cb9a0b074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cb9a0b074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007517b90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007517b90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6007517b90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6007517b90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007517b90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007517b90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6007517b90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6007517b90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6007517b90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007517b90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cb9a0b07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cb9a0b07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007517b90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007517b90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09ae2902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09ae2902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6.png"/><Relationship Id="rId6"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6.png"/><Relationship Id="rId6"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1.png"/><Relationship Id="rId5" Type="http://schemas.openxmlformats.org/officeDocument/2006/relationships/image" Target="../media/image26.png"/><Relationship Id="rId6"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6.png"/><Relationship Id="rId6"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png"/><Relationship Id="rId6" Type="http://schemas.openxmlformats.org/officeDocument/2006/relationships/image" Target="../media/image26.png"/><Relationship Id="rId7"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3.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6.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Properati</a:t>
            </a:r>
            <a:endParaRPr/>
          </a:p>
          <a:p>
            <a:pPr indent="0" lvl="0" marL="0" rtl="0" algn="l">
              <a:spcBef>
                <a:spcPts val="0"/>
              </a:spcBef>
              <a:spcAft>
                <a:spcPts val="0"/>
              </a:spcAft>
              <a:buNone/>
            </a:pPr>
            <a:r>
              <a:rPr lang="es"/>
              <a:t>Grupo 7</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400"/>
              <a:t>Guía elaborada por Fer Virgillito, Fran Cazenave, Mica Turrin y René Ríos</a:t>
            </a:r>
            <a:endParaRPr sz="2400"/>
          </a:p>
        </p:txBody>
      </p:sp>
      <p:sp>
        <p:nvSpPr>
          <p:cNvPr id="74" name="Google Shape;74;p13"/>
          <p:cNvSpPr/>
          <p:nvPr/>
        </p:nvSpPr>
        <p:spPr>
          <a:xfrm>
            <a:off x="1270350" y="1245925"/>
            <a:ext cx="684400" cy="594650"/>
          </a:xfrm>
          <a:prstGeom prst="flowChartProcess">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1057100" y="809725"/>
            <a:ext cx="1110900" cy="436200"/>
          </a:xfrm>
          <a:prstGeom prst="triangle">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6" name="Shape 136"/>
        <p:cNvGrpSpPr/>
        <p:nvPr/>
      </p:nvGrpSpPr>
      <p:grpSpPr>
        <a:xfrm>
          <a:off x="0" y="0"/>
          <a:ext cx="0" cy="0"/>
          <a:chOff x="0" y="0"/>
          <a:chExt cx="0" cy="0"/>
        </a:xfrm>
      </p:grpSpPr>
      <p:pic>
        <p:nvPicPr>
          <p:cNvPr id="137" name="Google Shape;137;p22"/>
          <p:cNvPicPr preferRelativeResize="0"/>
          <p:nvPr/>
        </p:nvPicPr>
        <p:blipFill>
          <a:blip r:embed="rId3">
            <a:alphaModFix/>
          </a:blip>
          <a:stretch>
            <a:fillRect/>
          </a:stretch>
        </p:blipFill>
        <p:spPr>
          <a:xfrm>
            <a:off x="4494925" y="0"/>
            <a:ext cx="6019800" cy="5143500"/>
          </a:xfrm>
          <a:prstGeom prst="rect">
            <a:avLst/>
          </a:prstGeom>
          <a:noFill/>
          <a:ln>
            <a:noFill/>
          </a:ln>
        </p:spPr>
      </p:pic>
      <p:sp>
        <p:nvSpPr>
          <p:cNvPr id="138" name="Google Shape;138;p22"/>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3000">
                <a:solidFill>
                  <a:schemeClr val="dk1"/>
                </a:solidFill>
              </a:rPr>
              <a:t>Localidad</a:t>
            </a:r>
            <a:endParaRPr b="1" sz="3000">
              <a:solidFill>
                <a:schemeClr val="dk1"/>
              </a:solidFill>
            </a:endParaRPr>
          </a:p>
          <a:p>
            <a:pPr indent="0" lvl="0" marL="0" rtl="0" algn="l">
              <a:lnSpc>
                <a:spcPct val="115000"/>
              </a:lnSpc>
              <a:spcBef>
                <a:spcPts val="1600"/>
              </a:spcBef>
              <a:spcAft>
                <a:spcPts val="1600"/>
              </a:spcAft>
              <a:buNone/>
            </a:pPr>
            <a:r>
              <a:rPr lang="es" sz="1800"/>
              <a:t>Tenemos propiedades de todas las provincias, en su mayoría de las más importantes.</a:t>
            </a:r>
            <a:endParaRPr sz="1800"/>
          </a:p>
        </p:txBody>
      </p:sp>
      <p:grpSp>
        <p:nvGrpSpPr>
          <p:cNvPr id="139" name="Google Shape;139;p22"/>
          <p:cNvGrpSpPr/>
          <p:nvPr/>
        </p:nvGrpSpPr>
        <p:grpSpPr>
          <a:xfrm>
            <a:off x="5803236" y="54"/>
            <a:ext cx="3326260" cy="5240076"/>
            <a:chOff x="6803275" y="395363"/>
            <a:chExt cx="2212050" cy="2537076"/>
          </a:xfrm>
        </p:grpSpPr>
        <p:pic>
          <p:nvPicPr>
            <p:cNvPr id="140" name="Google Shape;140;p22"/>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Trozo de cinta adhesiva que pega una nota a la diapositiva" id="141" name="Google Shape;141;p22"/>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42" name="Google Shape;142;p22"/>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t/>
              </a:r>
              <a:endParaRPr b="1" sz="1100">
                <a:solidFill>
                  <a:schemeClr val="dk1"/>
                </a:solidFill>
                <a:latin typeface="Raleway"/>
                <a:ea typeface="Raleway"/>
                <a:cs typeface="Raleway"/>
                <a:sym typeface="Raleway"/>
              </a:endParaRPr>
            </a:p>
          </p:txBody>
        </p:sp>
      </p:grpSp>
      <p:sp>
        <p:nvSpPr>
          <p:cNvPr id="143" name="Google Shape;143;p22"/>
          <p:cNvSpPr txBox="1"/>
          <p:nvPr/>
        </p:nvSpPr>
        <p:spPr>
          <a:xfrm>
            <a:off x="-1274625" y="4731150"/>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200">
              <a:solidFill>
                <a:schemeClr val="lt2"/>
              </a:solidFill>
              <a:latin typeface="Lato"/>
              <a:ea typeface="Lato"/>
              <a:cs typeface="Lato"/>
              <a:sym typeface="Lato"/>
            </a:endParaRPr>
          </a:p>
        </p:txBody>
      </p:sp>
      <p:pic>
        <p:nvPicPr>
          <p:cNvPr id="144" name="Google Shape;144;p22"/>
          <p:cNvPicPr preferRelativeResize="0"/>
          <p:nvPr/>
        </p:nvPicPr>
        <p:blipFill>
          <a:blip r:embed="rId6">
            <a:alphaModFix/>
          </a:blip>
          <a:stretch>
            <a:fillRect/>
          </a:stretch>
        </p:blipFill>
        <p:spPr>
          <a:xfrm>
            <a:off x="6074351" y="653700"/>
            <a:ext cx="2708175" cy="4380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8" name="Shape 148"/>
        <p:cNvGrpSpPr/>
        <p:nvPr/>
      </p:nvGrpSpPr>
      <p:grpSpPr>
        <a:xfrm>
          <a:off x="0" y="0"/>
          <a:ext cx="0" cy="0"/>
          <a:chOff x="0" y="0"/>
          <a:chExt cx="0" cy="0"/>
        </a:xfrm>
      </p:grpSpPr>
      <p:pic>
        <p:nvPicPr>
          <p:cNvPr id="149" name="Google Shape;149;p23"/>
          <p:cNvPicPr preferRelativeResize="0"/>
          <p:nvPr/>
        </p:nvPicPr>
        <p:blipFill>
          <a:blip r:embed="rId3">
            <a:alphaModFix/>
          </a:blip>
          <a:stretch>
            <a:fillRect/>
          </a:stretch>
        </p:blipFill>
        <p:spPr>
          <a:xfrm>
            <a:off x="4494925" y="0"/>
            <a:ext cx="6019800" cy="5143500"/>
          </a:xfrm>
          <a:prstGeom prst="rect">
            <a:avLst/>
          </a:prstGeom>
          <a:noFill/>
          <a:ln>
            <a:noFill/>
          </a:ln>
        </p:spPr>
      </p:pic>
      <p:sp>
        <p:nvSpPr>
          <p:cNvPr id="150" name="Google Shape;150;p23"/>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3000">
                <a:solidFill>
                  <a:schemeClr val="dk1"/>
                </a:solidFill>
              </a:rPr>
              <a:t>Moneda</a:t>
            </a:r>
            <a:endParaRPr b="1" sz="3000">
              <a:solidFill>
                <a:schemeClr val="dk1"/>
              </a:solidFill>
            </a:endParaRPr>
          </a:p>
          <a:p>
            <a:pPr indent="0" lvl="0" marL="0" rtl="0" algn="l">
              <a:lnSpc>
                <a:spcPct val="115000"/>
              </a:lnSpc>
              <a:spcBef>
                <a:spcPts val="1600"/>
              </a:spcBef>
              <a:spcAft>
                <a:spcPts val="1600"/>
              </a:spcAft>
              <a:buNone/>
            </a:pPr>
            <a:r>
              <a:rPr lang="es" sz="1800"/>
              <a:t>Verificamos que hay valores en moneda dólares, pesos argentinos, pesos uruguayos y peruanos. Eliminamos esos tres casos, dejando solo los valores en U$D y moneda nacional.</a:t>
            </a:r>
            <a:endParaRPr sz="1800"/>
          </a:p>
        </p:txBody>
      </p:sp>
      <p:grpSp>
        <p:nvGrpSpPr>
          <p:cNvPr id="151" name="Google Shape;151;p23"/>
          <p:cNvGrpSpPr/>
          <p:nvPr/>
        </p:nvGrpSpPr>
        <p:grpSpPr>
          <a:xfrm>
            <a:off x="5915152" y="752292"/>
            <a:ext cx="2765726" cy="2030929"/>
            <a:chOff x="6803275" y="395363"/>
            <a:chExt cx="2212050" cy="2537076"/>
          </a:xfrm>
        </p:grpSpPr>
        <p:pic>
          <p:nvPicPr>
            <p:cNvPr id="152" name="Google Shape;152;p23"/>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Trozo de cinta adhesiva que pega una nota a la diapositiva" id="153" name="Google Shape;153;p23"/>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54" name="Google Shape;154;p23"/>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t/>
              </a:r>
              <a:endParaRPr b="1" sz="1100">
                <a:solidFill>
                  <a:schemeClr val="dk1"/>
                </a:solidFill>
                <a:latin typeface="Raleway"/>
                <a:ea typeface="Raleway"/>
                <a:cs typeface="Raleway"/>
                <a:sym typeface="Raleway"/>
              </a:endParaRPr>
            </a:p>
          </p:txBody>
        </p:sp>
      </p:grpSp>
      <p:sp>
        <p:nvSpPr>
          <p:cNvPr id="155" name="Google Shape;155;p23"/>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200">
              <a:solidFill>
                <a:schemeClr val="lt2"/>
              </a:solidFill>
              <a:latin typeface="Lato"/>
              <a:ea typeface="Lato"/>
              <a:cs typeface="Lato"/>
              <a:sym typeface="Lato"/>
            </a:endParaRPr>
          </a:p>
        </p:txBody>
      </p:sp>
      <p:pic>
        <p:nvPicPr>
          <p:cNvPr id="156" name="Google Shape;156;p23"/>
          <p:cNvPicPr preferRelativeResize="0"/>
          <p:nvPr/>
        </p:nvPicPr>
        <p:blipFill>
          <a:blip r:embed="rId6">
            <a:alphaModFix/>
          </a:blip>
          <a:stretch>
            <a:fillRect/>
          </a:stretch>
        </p:blipFill>
        <p:spPr>
          <a:xfrm>
            <a:off x="6237013" y="1271713"/>
            <a:ext cx="2009775" cy="1171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descr="Screen Shot 2015-11-20 at 9.47.21 AM.png" id="161" name="Google Shape;161;p24"/>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62" name="Google Shape;162;p24"/>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t>Al revisar los valores nulos de la variable “barrio”, vimos que todos los casos eran propiedades de Tigre. Luego, para todos los valores que figuraban como “centro”, se trataba de Mar del Plata. </a:t>
            </a:r>
            <a:endParaRPr sz="2400"/>
          </a:p>
          <a:p>
            <a:pPr indent="0" lvl="0" marL="0" rtl="0" algn="l">
              <a:spcBef>
                <a:spcPts val="0"/>
              </a:spcBef>
              <a:spcAft>
                <a:spcPts val="0"/>
              </a:spcAft>
              <a:buClr>
                <a:schemeClr val="dk2"/>
              </a:buClr>
              <a:buSzPts val="1100"/>
              <a:buFont typeface="Arial"/>
              <a:buNone/>
            </a:pPr>
            <a:r>
              <a:rPr lang="es" sz="2400"/>
              <a:t>E</a:t>
            </a:r>
            <a:r>
              <a:rPr lang="es" sz="2400"/>
              <a:t>ntonces completamos los casos con el valor correspondiente.</a:t>
            </a:r>
            <a:endParaRPr sz="2400"/>
          </a:p>
        </p:txBody>
      </p:sp>
      <p:grpSp>
        <p:nvGrpSpPr>
          <p:cNvPr id="163" name="Google Shape;163;p24"/>
          <p:cNvGrpSpPr/>
          <p:nvPr/>
        </p:nvGrpSpPr>
        <p:grpSpPr>
          <a:xfrm>
            <a:off x="3799712" y="3097184"/>
            <a:ext cx="5193893" cy="1903822"/>
            <a:chOff x="6803275" y="395363"/>
            <a:chExt cx="2212050" cy="2537076"/>
          </a:xfrm>
        </p:grpSpPr>
        <p:pic>
          <p:nvPicPr>
            <p:cNvPr id="164" name="Google Shape;164;p24"/>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Trozo de cinta adhesiva que pega una nota a la diapositiva" id="165" name="Google Shape;165;p24"/>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66" name="Google Shape;166;p24"/>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t/>
              </a:r>
              <a:endParaRPr sz="1100">
                <a:solidFill>
                  <a:schemeClr val="dk2"/>
                </a:solidFill>
                <a:latin typeface="Raleway"/>
                <a:ea typeface="Raleway"/>
                <a:cs typeface="Raleway"/>
                <a:sym typeface="Raleway"/>
              </a:endParaRPr>
            </a:p>
          </p:txBody>
        </p:sp>
      </p:grpSp>
      <p:pic>
        <p:nvPicPr>
          <p:cNvPr id="167" name="Google Shape;167;p24"/>
          <p:cNvPicPr preferRelativeResize="0"/>
          <p:nvPr/>
        </p:nvPicPr>
        <p:blipFill rotWithShape="1">
          <a:blip r:embed="rId6">
            <a:alphaModFix/>
          </a:blip>
          <a:srcRect b="28317" l="-1752" r="5976" t="-5644"/>
          <a:stretch/>
        </p:blipFill>
        <p:spPr>
          <a:xfrm>
            <a:off x="4313763" y="3260825"/>
            <a:ext cx="4165775" cy="1676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1" name="Shape 171"/>
        <p:cNvGrpSpPr/>
        <p:nvPr/>
      </p:nvGrpSpPr>
      <p:grpSpPr>
        <a:xfrm>
          <a:off x="0" y="0"/>
          <a:ext cx="0" cy="0"/>
          <a:chOff x="0" y="0"/>
          <a:chExt cx="0" cy="0"/>
        </a:xfrm>
      </p:grpSpPr>
      <p:pic>
        <p:nvPicPr>
          <p:cNvPr id="172" name="Google Shape;172;p25"/>
          <p:cNvPicPr preferRelativeResize="0"/>
          <p:nvPr/>
        </p:nvPicPr>
        <p:blipFill>
          <a:blip r:embed="rId3">
            <a:alphaModFix/>
          </a:blip>
          <a:stretch>
            <a:fillRect/>
          </a:stretch>
        </p:blipFill>
        <p:spPr>
          <a:xfrm>
            <a:off x="9" y="0"/>
            <a:ext cx="9707775" cy="5195250"/>
          </a:xfrm>
          <a:prstGeom prst="rect">
            <a:avLst/>
          </a:prstGeom>
          <a:noFill/>
          <a:ln>
            <a:noFill/>
          </a:ln>
        </p:spPr>
      </p:pic>
      <p:sp>
        <p:nvSpPr>
          <p:cNvPr id="173" name="Google Shape;173;p25"/>
          <p:cNvSpPr/>
          <p:nvPr/>
        </p:nvSpPr>
        <p:spPr>
          <a:xfrm>
            <a:off x="283000" y="297900"/>
            <a:ext cx="3051600" cy="40314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txBox="1"/>
          <p:nvPr>
            <p:ph idx="4294967295" type="body"/>
          </p:nvPr>
        </p:nvSpPr>
        <p:spPr>
          <a:xfrm>
            <a:off x="481300" y="529650"/>
            <a:ext cx="2595300" cy="3308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s" sz="2800">
                <a:solidFill>
                  <a:schemeClr val="accent5"/>
                </a:solidFill>
              </a:rPr>
              <a:t>Observaciones y titulo</a:t>
            </a:r>
            <a:endParaRPr b="1" sz="2800">
              <a:solidFill>
                <a:schemeClr val="accent5"/>
              </a:solidFill>
            </a:endParaRPr>
          </a:p>
          <a:p>
            <a:pPr indent="0" lvl="0" marL="0" rtl="0" algn="l">
              <a:lnSpc>
                <a:spcPct val="100000"/>
              </a:lnSpc>
              <a:spcBef>
                <a:spcPts val="1600"/>
              </a:spcBef>
              <a:spcAft>
                <a:spcPts val="1600"/>
              </a:spcAft>
              <a:buNone/>
            </a:pPr>
            <a:r>
              <a:rPr lang="es">
                <a:solidFill>
                  <a:schemeClr val="lt1"/>
                </a:solidFill>
              </a:rPr>
              <a:t>Dentro de estas variables muy ricas en información, aplicamos un gráfico  wordcloud para sacar lo más útil y así aplicar las redex para completar valores en ambientes.</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8" name="Shape 178"/>
        <p:cNvGrpSpPr/>
        <p:nvPr/>
      </p:nvGrpSpPr>
      <p:grpSpPr>
        <a:xfrm>
          <a:off x="0" y="0"/>
          <a:ext cx="0" cy="0"/>
          <a:chOff x="0" y="0"/>
          <a:chExt cx="0" cy="0"/>
        </a:xfrm>
      </p:grpSpPr>
      <p:pic>
        <p:nvPicPr>
          <p:cNvPr id="179" name="Google Shape;179;p26"/>
          <p:cNvPicPr preferRelativeResize="0"/>
          <p:nvPr/>
        </p:nvPicPr>
        <p:blipFill>
          <a:blip r:embed="rId3">
            <a:alphaModFix/>
          </a:blip>
          <a:stretch>
            <a:fillRect/>
          </a:stretch>
        </p:blipFill>
        <p:spPr>
          <a:xfrm>
            <a:off x="9" y="0"/>
            <a:ext cx="9707775" cy="5195250"/>
          </a:xfrm>
          <a:prstGeom prst="rect">
            <a:avLst/>
          </a:prstGeom>
          <a:noFill/>
          <a:ln>
            <a:noFill/>
          </a:ln>
        </p:spPr>
      </p:pic>
      <p:sp>
        <p:nvSpPr>
          <p:cNvPr id="180" name="Google Shape;180;p26"/>
          <p:cNvSpPr txBox="1"/>
          <p:nvPr>
            <p:ph idx="4294967295" type="body"/>
          </p:nvPr>
        </p:nvSpPr>
        <p:spPr>
          <a:xfrm>
            <a:off x="481300" y="529650"/>
            <a:ext cx="2595300" cy="3308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1600"/>
              </a:spcAft>
              <a:buNone/>
            </a:pPr>
            <a:r>
              <a:t/>
            </a:r>
            <a:endParaRPr>
              <a:solidFill>
                <a:schemeClr val="lt1"/>
              </a:solidFill>
            </a:endParaRPr>
          </a:p>
        </p:txBody>
      </p:sp>
      <p:pic>
        <p:nvPicPr>
          <p:cNvPr id="181" name="Google Shape;181;p26"/>
          <p:cNvPicPr preferRelativeResize="0"/>
          <p:nvPr/>
        </p:nvPicPr>
        <p:blipFill>
          <a:blip r:embed="rId4">
            <a:alphaModFix/>
          </a:blip>
          <a:stretch>
            <a:fillRect/>
          </a:stretch>
        </p:blipFill>
        <p:spPr>
          <a:xfrm>
            <a:off x="-12" y="0"/>
            <a:ext cx="8905875" cy="4686300"/>
          </a:xfrm>
          <a:prstGeom prst="rect">
            <a:avLst/>
          </a:prstGeom>
          <a:noFill/>
          <a:ln>
            <a:noFill/>
          </a:ln>
        </p:spPr>
      </p:pic>
      <p:sp>
        <p:nvSpPr>
          <p:cNvPr id="182" name="Google Shape;182;p26"/>
          <p:cNvSpPr/>
          <p:nvPr/>
        </p:nvSpPr>
        <p:spPr>
          <a:xfrm>
            <a:off x="283000" y="297900"/>
            <a:ext cx="3051600" cy="13146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txBox="1"/>
          <p:nvPr/>
        </p:nvSpPr>
        <p:spPr>
          <a:xfrm>
            <a:off x="415450" y="492898"/>
            <a:ext cx="2261400" cy="11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400">
                <a:solidFill>
                  <a:schemeClr val="accent5"/>
                </a:solidFill>
                <a:latin typeface="Raleway"/>
                <a:ea typeface="Raleway"/>
                <a:cs typeface="Raleway"/>
                <a:sym typeface="Raleway"/>
              </a:rPr>
              <a:t>Regex con la variable título</a:t>
            </a:r>
            <a:endParaRPr b="1" sz="2400">
              <a:solidFill>
                <a:schemeClr val="accent5"/>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pic>
        <p:nvPicPr>
          <p:cNvPr id="188" name="Google Shape;188;p27"/>
          <p:cNvPicPr preferRelativeResize="0"/>
          <p:nvPr/>
        </p:nvPicPr>
        <p:blipFill rotWithShape="1">
          <a:blip r:embed="rId3">
            <a:alphaModFix/>
          </a:blip>
          <a:srcRect b="5329" l="0" r="11111" t="0"/>
          <a:stretch/>
        </p:blipFill>
        <p:spPr>
          <a:xfrm>
            <a:off x="0" y="0"/>
            <a:ext cx="9144000" cy="5143500"/>
          </a:xfrm>
          <a:prstGeom prst="rect">
            <a:avLst/>
          </a:prstGeom>
          <a:noFill/>
          <a:ln>
            <a:noFill/>
          </a:ln>
        </p:spPr>
      </p:pic>
      <p:sp>
        <p:nvSpPr>
          <p:cNvPr id="189" name="Google Shape;189;p27"/>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4200">
                <a:solidFill>
                  <a:schemeClr val="accent5"/>
                </a:solidFill>
              </a:rPr>
              <a:t>Latitud &amp; </a:t>
            </a:r>
            <a:endParaRPr sz="4200">
              <a:solidFill>
                <a:schemeClr val="accent5"/>
              </a:solidFill>
            </a:endParaRPr>
          </a:p>
          <a:p>
            <a:pPr indent="457200" lvl="0" marL="457200" rtl="0" algn="l">
              <a:spcBef>
                <a:spcPts val="1000"/>
              </a:spcBef>
              <a:spcAft>
                <a:spcPts val="0"/>
              </a:spcAft>
              <a:buNone/>
            </a:pPr>
            <a:r>
              <a:rPr lang="es" sz="4200">
                <a:solidFill>
                  <a:schemeClr val="accent5"/>
                </a:solidFill>
              </a:rPr>
              <a:t>Longitud</a:t>
            </a:r>
            <a:endParaRPr sz="4200">
              <a:solidFill>
                <a:schemeClr val="accent5"/>
              </a:solidFill>
            </a:endParaRPr>
          </a:p>
          <a:p>
            <a:pPr indent="0" lvl="0" marL="0" marR="177800" rtl="0" algn="just">
              <a:lnSpc>
                <a:spcPct val="115000"/>
              </a:lnSpc>
              <a:spcBef>
                <a:spcPts val="1000"/>
              </a:spcBef>
              <a:spcAft>
                <a:spcPts val="0"/>
              </a:spcAft>
              <a:buClr>
                <a:schemeClr val="dk2"/>
              </a:buClr>
              <a:buSzPts val="1100"/>
              <a:buFont typeface="Arial"/>
              <a:buNone/>
            </a:pPr>
            <a:r>
              <a:rPr lang="es" sz="1500">
                <a:solidFill>
                  <a:srgbClr val="434343"/>
                </a:solidFill>
                <a:highlight>
                  <a:srgbClr val="FFFFFF"/>
                </a:highlight>
                <a:latin typeface="Arial"/>
                <a:ea typeface="Arial"/>
                <a:cs typeface="Arial"/>
                <a:sym typeface="Arial"/>
              </a:rPr>
              <a:t>Revisamos los valores de latitud y longitud fuera de los límites de Argentina. Detectamos 1 solo valor y lo eliminamos.</a:t>
            </a:r>
            <a:endParaRPr sz="1500">
              <a:solidFill>
                <a:srgbClr val="434343"/>
              </a:solidFill>
              <a:highlight>
                <a:srgbClr val="FFFFFF"/>
              </a:highlight>
              <a:latin typeface="Arial"/>
              <a:ea typeface="Arial"/>
              <a:cs typeface="Arial"/>
              <a:sym typeface="Arial"/>
            </a:endParaRPr>
          </a:p>
          <a:p>
            <a:pPr indent="0" lvl="0" marL="0" rtl="0" algn="l">
              <a:spcBef>
                <a:spcPts val="0"/>
              </a:spcBef>
              <a:spcAft>
                <a:spcPts val="0"/>
              </a:spcAft>
              <a:buNone/>
            </a:pPr>
            <a:r>
              <a:t/>
            </a:r>
            <a:endParaRPr b="0" sz="2100"/>
          </a:p>
          <a:p>
            <a:pPr indent="0" lvl="0" marL="0" rtl="0" algn="l">
              <a:lnSpc>
                <a:spcPct val="115000"/>
              </a:lnSpc>
              <a:spcBef>
                <a:spcPts val="1000"/>
              </a:spcBef>
              <a:spcAft>
                <a:spcPts val="1000"/>
              </a:spcAft>
              <a:buNone/>
            </a:pPr>
            <a:r>
              <a:t/>
            </a:r>
            <a:endParaRPr sz="2400" u="sng">
              <a:solidFill>
                <a:schemeClr val="accent5"/>
              </a:solidFill>
            </a:endParaRPr>
          </a:p>
        </p:txBody>
      </p:sp>
      <p:pic>
        <p:nvPicPr>
          <p:cNvPr id="190" name="Google Shape;190;p27"/>
          <p:cNvPicPr preferRelativeResize="0"/>
          <p:nvPr/>
        </p:nvPicPr>
        <p:blipFill>
          <a:blip r:embed="rId4">
            <a:alphaModFix/>
          </a:blip>
          <a:stretch>
            <a:fillRect/>
          </a:stretch>
        </p:blipFill>
        <p:spPr>
          <a:xfrm>
            <a:off x="1007775" y="3118150"/>
            <a:ext cx="5018275" cy="181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4" name="Shape 194"/>
        <p:cNvGrpSpPr/>
        <p:nvPr/>
      </p:nvGrpSpPr>
      <p:grpSpPr>
        <a:xfrm>
          <a:off x="0" y="0"/>
          <a:ext cx="0" cy="0"/>
          <a:chOff x="0" y="0"/>
          <a:chExt cx="0" cy="0"/>
        </a:xfrm>
      </p:grpSpPr>
      <p:pic>
        <p:nvPicPr>
          <p:cNvPr id="195" name="Google Shape;195;p28"/>
          <p:cNvPicPr preferRelativeResize="0"/>
          <p:nvPr/>
        </p:nvPicPr>
        <p:blipFill>
          <a:blip r:embed="rId3">
            <a:alphaModFix/>
          </a:blip>
          <a:stretch>
            <a:fillRect/>
          </a:stretch>
        </p:blipFill>
        <p:spPr>
          <a:xfrm>
            <a:off x="4494925" y="0"/>
            <a:ext cx="6019800" cy="5143500"/>
          </a:xfrm>
          <a:prstGeom prst="rect">
            <a:avLst/>
          </a:prstGeom>
          <a:noFill/>
          <a:ln>
            <a:noFill/>
          </a:ln>
        </p:spPr>
      </p:pic>
      <p:sp>
        <p:nvSpPr>
          <p:cNvPr id="196" name="Google Shape;196;p28"/>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3000">
                <a:solidFill>
                  <a:schemeClr val="dk1"/>
                </a:solidFill>
              </a:rPr>
              <a:t>Superficie</a:t>
            </a:r>
            <a:endParaRPr b="1" sz="3000">
              <a:solidFill>
                <a:schemeClr val="dk1"/>
              </a:solidFill>
            </a:endParaRPr>
          </a:p>
          <a:p>
            <a:pPr indent="0" lvl="0" marL="0" rtl="0" algn="l">
              <a:lnSpc>
                <a:spcPct val="115000"/>
              </a:lnSpc>
              <a:spcBef>
                <a:spcPts val="1600"/>
              </a:spcBef>
              <a:spcAft>
                <a:spcPts val="1600"/>
              </a:spcAft>
              <a:buNone/>
            </a:pPr>
            <a:r>
              <a:rPr lang="es" sz="1800"/>
              <a:t>En la variable superficie total encontramos valores  nulos y menores a superficie cubierta. Estos los reemplazamos por superficie cubierta ya que tenía más  volumen de datos.</a:t>
            </a:r>
            <a:endParaRPr sz="1800"/>
          </a:p>
        </p:txBody>
      </p:sp>
      <p:grpSp>
        <p:nvGrpSpPr>
          <p:cNvPr id="197" name="Google Shape;197;p28"/>
          <p:cNvGrpSpPr/>
          <p:nvPr/>
        </p:nvGrpSpPr>
        <p:grpSpPr>
          <a:xfrm>
            <a:off x="5501397" y="1544942"/>
            <a:ext cx="3326259" cy="2350347"/>
            <a:chOff x="6803275" y="395363"/>
            <a:chExt cx="2212050" cy="2537076"/>
          </a:xfrm>
        </p:grpSpPr>
        <p:pic>
          <p:nvPicPr>
            <p:cNvPr id="198" name="Google Shape;198;p28"/>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Trozo de cinta adhesiva que pega una nota a la diapositiva" id="199" name="Google Shape;199;p28"/>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200" name="Google Shape;200;p28"/>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t/>
              </a:r>
              <a:endParaRPr b="1" sz="1100">
                <a:solidFill>
                  <a:schemeClr val="dk1"/>
                </a:solidFill>
                <a:latin typeface="Raleway"/>
                <a:ea typeface="Raleway"/>
                <a:cs typeface="Raleway"/>
                <a:sym typeface="Raleway"/>
              </a:endParaRPr>
            </a:p>
          </p:txBody>
        </p:sp>
      </p:grpSp>
      <p:sp>
        <p:nvSpPr>
          <p:cNvPr id="201" name="Google Shape;201;p28"/>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200">
              <a:solidFill>
                <a:schemeClr val="lt2"/>
              </a:solidFill>
              <a:latin typeface="Lato"/>
              <a:ea typeface="Lato"/>
              <a:cs typeface="Lato"/>
              <a:sym typeface="Lato"/>
            </a:endParaRPr>
          </a:p>
        </p:txBody>
      </p:sp>
      <p:pic>
        <p:nvPicPr>
          <p:cNvPr id="202" name="Google Shape;202;p28"/>
          <p:cNvPicPr preferRelativeResize="0"/>
          <p:nvPr/>
        </p:nvPicPr>
        <p:blipFill>
          <a:blip r:embed="rId6">
            <a:alphaModFix/>
          </a:blip>
          <a:stretch>
            <a:fillRect/>
          </a:stretch>
        </p:blipFill>
        <p:spPr>
          <a:xfrm>
            <a:off x="6040575" y="1981925"/>
            <a:ext cx="2247900" cy="1476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pic>
        <p:nvPicPr>
          <p:cNvPr descr="Screen Shot 2015-11-20 at 9.47.21 AM.png" id="207" name="Google Shape;207;p29"/>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208" name="Google Shape;208;p29"/>
          <p:cNvSpPr txBox="1"/>
          <p:nvPr>
            <p:ph type="title"/>
          </p:nvPr>
        </p:nvSpPr>
        <p:spPr>
          <a:xfrm>
            <a:off x="186651" y="1412200"/>
            <a:ext cx="52188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s" sz="2400"/>
              <a:t>I</a:t>
            </a:r>
            <a:r>
              <a:rPr b="0" lang="es" sz="2400"/>
              <a:t>ntentamos generar tres variables nuevas, calculando el valor teórico de superficie total, precio y precio por metro cuadrado con los datos reales para completar los nulos. </a:t>
            </a:r>
            <a:endParaRPr b="0" sz="2400"/>
          </a:p>
          <a:p>
            <a:pPr indent="0" lvl="0" marL="0" rtl="0" algn="l">
              <a:spcBef>
                <a:spcPts val="0"/>
              </a:spcBef>
              <a:spcAft>
                <a:spcPts val="0"/>
              </a:spcAft>
              <a:buClr>
                <a:schemeClr val="dk2"/>
              </a:buClr>
              <a:buSzPts val="1100"/>
              <a:buFont typeface="Arial"/>
              <a:buNone/>
            </a:pPr>
            <a:r>
              <a:rPr b="0" lang="es" sz="2400"/>
              <a:t>Sin embargo,  al comparar la variable precios por m2 </a:t>
            </a:r>
            <a:endParaRPr b="0" sz="2400"/>
          </a:p>
          <a:p>
            <a:pPr indent="0" lvl="0" marL="0" rtl="0" algn="l">
              <a:spcBef>
                <a:spcPts val="0"/>
              </a:spcBef>
              <a:spcAft>
                <a:spcPts val="0"/>
              </a:spcAft>
              <a:buClr>
                <a:schemeClr val="dk2"/>
              </a:buClr>
              <a:buSzPts val="1100"/>
              <a:buFont typeface="Arial"/>
              <a:buNone/>
            </a:pPr>
            <a:r>
              <a:rPr b="0" lang="es" sz="2400"/>
              <a:t>en pesos y usd con la </a:t>
            </a:r>
            <a:r>
              <a:rPr b="0" lang="es" sz="2400" u="sng"/>
              <a:t>teórica,</a:t>
            </a:r>
            <a:endParaRPr b="0" sz="2400" u="sng"/>
          </a:p>
          <a:p>
            <a:pPr indent="0" lvl="0" marL="0" rtl="0" algn="l">
              <a:spcBef>
                <a:spcPts val="0"/>
              </a:spcBef>
              <a:spcAft>
                <a:spcPts val="0"/>
              </a:spcAft>
              <a:buClr>
                <a:schemeClr val="dk2"/>
              </a:buClr>
              <a:buSzPts val="1100"/>
              <a:buFont typeface="Arial"/>
              <a:buNone/>
            </a:pPr>
            <a:r>
              <a:rPr b="0" lang="es" sz="2400" u="sng"/>
              <a:t>nos quedamos con la teórica.</a:t>
            </a:r>
            <a:endParaRPr b="0" sz="2400" u="sng"/>
          </a:p>
          <a:p>
            <a:pPr indent="0" lvl="0" marL="0" rtl="0" algn="l">
              <a:spcBef>
                <a:spcPts val="0"/>
              </a:spcBef>
              <a:spcAft>
                <a:spcPts val="0"/>
              </a:spcAft>
              <a:buClr>
                <a:schemeClr val="dk2"/>
              </a:buClr>
              <a:buSzPts val="1100"/>
              <a:buFont typeface="Arial"/>
              <a:buNone/>
            </a:pPr>
            <a:r>
              <a:t/>
            </a:r>
            <a:endParaRPr sz="2400" u="sng"/>
          </a:p>
          <a:p>
            <a:pPr indent="0" lvl="0" marL="0" rtl="0" algn="l">
              <a:spcBef>
                <a:spcPts val="0"/>
              </a:spcBef>
              <a:spcAft>
                <a:spcPts val="0"/>
              </a:spcAft>
              <a:buClr>
                <a:schemeClr val="dk2"/>
              </a:buClr>
              <a:buSzPts val="1100"/>
              <a:buFont typeface="Arial"/>
              <a:buNone/>
            </a:pPr>
            <a:r>
              <a:t/>
            </a:r>
            <a:endParaRPr sz="2400" u="sng"/>
          </a:p>
        </p:txBody>
      </p:sp>
      <p:pic>
        <p:nvPicPr>
          <p:cNvPr id="209" name="Google Shape;209;p29"/>
          <p:cNvPicPr preferRelativeResize="0"/>
          <p:nvPr/>
        </p:nvPicPr>
        <p:blipFill>
          <a:blip r:embed="rId4">
            <a:alphaModFix/>
          </a:blip>
          <a:stretch>
            <a:fillRect/>
          </a:stretch>
        </p:blipFill>
        <p:spPr>
          <a:xfrm>
            <a:off x="5194675" y="1465900"/>
            <a:ext cx="3744475" cy="2781050"/>
          </a:xfrm>
          <a:prstGeom prst="rect">
            <a:avLst/>
          </a:prstGeom>
          <a:noFill/>
          <a:ln>
            <a:noFill/>
          </a:ln>
        </p:spPr>
      </p:pic>
      <p:sp>
        <p:nvSpPr>
          <p:cNvPr id="210" name="Google Shape;210;p29"/>
          <p:cNvSpPr txBox="1"/>
          <p:nvPr/>
        </p:nvSpPr>
        <p:spPr>
          <a:xfrm>
            <a:off x="2428425" y="193600"/>
            <a:ext cx="4105200" cy="7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Clr>
                <a:schemeClr val="dk2"/>
              </a:buClr>
              <a:buSzPts val="1100"/>
              <a:buFont typeface="Arial"/>
              <a:buNone/>
            </a:pPr>
            <a:r>
              <a:rPr b="1" lang="es" sz="4200">
                <a:solidFill>
                  <a:schemeClr val="accent5"/>
                </a:solidFill>
                <a:latin typeface="Raleway"/>
                <a:ea typeface="Raleway"/>
                <a:cs typeface="Raleway"/>
                <a:sym typeface="Raleway"/>
              </a:rPr>
              <a:t>Precio por m2 </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283100" y="712150"/>
            <a:ext cx="64125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s"/>
              <a:t> </a:t>
            </a:r>
            <a:endParaRPr/>
          </a:p>
        </p:txBody>
      </p:sp>
      <p:pic>
        <p:nvPicPr>
          <p:cNvPr id="216" name="Google Shape;216;p30"/>
          <p:cNvPicPr preferRelativeResize="0"/>
          <p:nvPr/>
        </p:nvPicPr>
        <p:blipFill>
          <a:blip r:embed="rId3">
            <a:alphaModFix/>
          </a:blip>
          <a:stretch>
            <a:fillRect/>
          </a:stretch>
        </p:blipFill>
        <p:spPr>
          <a:xfrm>
            <a:off x="1183226" y="459650"/>
            <a:ext cx="6547175" cy="408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265500" y="754200"/>
            <a:ext cx="4045200" cy="36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s" sz="1800">
                <a:solidFill>
                  <a:schemeClr val="lt2"/>
                </a:solidFill>
              </a:rPr>
              <a:t>Usamos observaciones y título para sacar información valiosa con las variables de expresión. Las palabras claves fueron “amb” y “hab”.</a:t>
            </a:r>
            <a:endParaRPr b="0" sz="1800">
              <a:solidFill>
                <a:schemeClr val="lt2"/>
              </a:solidFill>
            </a:endParaRPr>
          </a:p>
          <a:p>
            <a:pPr indent="0" lvl="0" marL="0" rtl="0" algn="l">
              <a:spcBef>
                <a:spcPts val="0"/>
              </a:spcBef>
              <a:spcAft>
                <a:spcPts val="0"/>
              </a:spcAft>
              <a:buNone/>
            </a:pPr>
            <a:r>
              <a:rPr lang="es" sz="1800">
                <a:solidFill>
                  <a:schemeClr val="lt2"/>
                </a:solidFill>
              </a:rPr>
              <a:t>Dado que encontramos outliers en esta variable, segmentamos los resultados a las propiedades con uno a ocho ambientes.</a:t>
            </a:r>
            <a:endParaRPr sz="1800">
              <a:solidFill>
                <a:schemeClr val="lt2"/>
              </a:solidFill>
            </a:endParaRPr>
          </a:p>
          <a:p>
            <a:pPr indent="0" lvl="0" marL="0" rtl="0" algn="l">
              <a:spcBef>
                <a:spcPts val="0"/>
              </a:spcBef>
              <a:spcAft>
                <a:spcPts val="0"/>
              </a:spcAft>
              <a:buNone/>
            </a:pPr>
            <a:r>
              <a:t/>
            </a:r>
            <a:endParaRPr sz="4200">
              <a:solidFill>
                <a:schemeClr val="lt2"/>
              </a:solidFill>
            </a:endParaRPr>
          </a:p>
          <a:p>
            <a:pPr indent="0" lvl="0" marL="0" rtl="0" algn="l">
              <a:spcBef>
                <a:spcPts val="0"/>
              </a:spcBef>
              <a:spcAft>
                <a:spcPts val="0"/>
              </a:spcAft>
              <a:buNone/>
            </a:pPr>
            <a:r>
              <a:t/>
            </a:r>
            <a:endParaRPr sz="4200">
              <a:solidFill>
                <a:schemeClr val="lt2"/>
              </a:solidFill>
            </a:endParaRPr>
          </a:p>
          <a:p>
            <a:pPr indent="0" lvl="0" marL="0" rtl="0" algn="l">
              <a:spcBef>
                <a:spcPts val="0"/>
              </a:spcBef>
              <a:spcAft>
                <a:spcPts val="0"/>
              </a:spcAft>
              <a:buClr>
                <a:schemeClr val="dk2"/>
              </a:buClr>
              <a:buSzPts val="1100"/>
              <a:buFont typeface="Arial"/>
              <a:buNone/>
            </a:pPr>
            <a:r>
              <a:rPr lang="es"/>
              <a:t>AMBIENTES</a:t>
            </a:r>
            <a:endParaRPr sz="4200">
              <a:solidFill>
                <a:schemeClr val="lt2"/>
              </a:solidFill>
            </a:endParaRPr>
          </a:p>
        </p:txBody>
      </p:sp>
      <p:pic>
        <p:nvPicPr>
          <p:cNvPr id="222" name="Google Shape;222;p31"/>
          <p:cNvPicPr preferRelativeResize="0"/>
          <p:nvPr/>
        </p:nvPicPr>
        <p:blipFill>
          <a:blip r:embed="rId3">
            <a:alphaModFix amt="54000"/>
          </a:blip>
          <a:stretch>
            <a:fillRect/>
          </a:stretch>
        </p:blipFill>
        <p:spPr>
          <a:xfrm>
            <a:off x="6259750" y="476100"/>
            <a:ext cx="2480925" cy="2480925"/>
          </a:xfrm>
          <a:prstGeom prst="rect">
            <a:avLst/>
          </a:prstGeom>
          <a:noFill/>
          <a:ln>
            <a:noFill/>
          </a:ln>
        </p:spPr>
      </p:pic>
      <p:pic>
        <p:nvPicPr>
          <p:cNvPr id="223" name="Google Shape;223;p31"/>
          <p:cNvPicPr preferRelativeResize="0"/>
          <p:nvPr/>
        </p:nvPicPr>
        <p:blipFill>
          <a:blip r:embed="rId4">
            <a:alphaModFix amt="42000"/>
          </a:blip>
          <a:stretch>
            <a:fillRect/>
          </a:stretch>
        </p:blipFill>
        <p:spPr>
          <a:xfrm>
            <a:off x="4651375" y="1297750"/>
            <a:ext cx="3031200" cy="3031200"/>
          </a:xfrm>
          <a:prstGeom prst="rect">
            <a:avLst/>
          </a:prstGeom>
          <a:noFill/>
          <a:ln>
            <a:noFill/>
          </a:ln>
        </p:spPr>
      </p:pic>
      <p:grpSp>
        <p:nvGrpSpPr>
          <p:cNvPr id="224" name="Google Shape;224;p31"/>
          <p:cNvGrpSpPr/>
          <p:nvPr/>
        </p:nvGrpSpPr>
        <p:grpSpPr>
          <a:xfrm>
            <a:off x="4572078" y="955614"/>
            <a:ext cx="4670301" cy="3966718"/>
            <a:chOff x="6803275" y="395363"/>
            <a:chExt cx="2212050" cy="2537076"/>
          </a:xfrm>
        </p:grpSpPr>
        <p:pic>
          <p:nvPicPr>
            <p:cNvPr id="225" name="Google Shape;225;p31"/>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descr="Trozo de cinta adhesiva que pega una nota a la diapositiva" id="226" name="Google Shape;226;p31"/>
            <p:cNvPicPr preferRelativeResize="0"/>
            <p:nvPr/>
          </p:nvPicPr>
          <p:blipFill rotWithShape="1">
            <a:blip r:embed="rId6">
              <a:alphaModFix/>
            </a:blip>
            <a:srcRect b="10011" l="9244" r="2118" t="5926"/>
            <a:stretch/>
          </p:blipFill>
          <p:spPr>
            <a:xfrm rot="154826">
              <a:off x="7370663" y="419419"/>
              <a:ext cx="1077273" cy="382687"/>
            </a:xfrm>
            <a:prstGeom prst="rect">
              <a:avLst/>
            </a:prstGeom>
            <a:noFill/>
            <a:ln>
              <a:noFill/>
            </a:ln>
          </p:spPr>
        </p:pic>
        <p:sp>
          <p:nvSpPr>
            <p:cNvPr id="227" name="Google Shape;227;p31"/>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t/>
              </a:r>
              <a:endParaRPr b="1">
                <a:solidFill>
                  <a:schemeClr val="dk1"/>
                </a:solidFill>
                <a:latin typeface="Raleway"/>
                <a:ea typeface="Raleway"/>
                <a:cs typeface="Raleway"/>
                <a:sym typeface="Raleway"/>
              </a:endParaRPr>
            </a:p>
          </p:txBody>
        </p:sp>
      </p:grpSp>
      <p:sp>
        <p:nvSpPr>
          <p:cNvPr id="228" name="Google Shape;228;p31"/>
          <p:cNvSpPr txBox="1"/>
          <p:nvPr/>
        </p:nvSpPr>
        <p:spPr>
          <a:xfrm>
            <a:off x="-1360150" y="466462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Lato"/>
              <a:ea typeface="Lato"/>
              <a:cs typeface="Lato"/>
              <a:sym typeface="Lato"/>
            </a:endParaRPr>
          </a:p>
        </p:txBody>
      </p:sp>
      <p:pic>
        <p:nvPicPr>
          <p:cNvPr id="229" name="Google Shape;229;p31"/>
          <p:cNvPicPr preferRelativeResize="0"/>
          <p:nvPr/>
        </p:nvPicPr>
        <p:blipFill>
          <a:blip r:embed="rId7">
            <a:alphaModFix/>
          </a:blip>
          <a:stretch>
            <a:fillRect/>
          </a:stretch>
        </p:blipFill>
        <p:spPr>
          <a:xfrm>
            <a:off x="4446598" y="1603300"/>
            <a:ext cx="4877226" cy="2914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3600">
                <a:solidFill>
                  <a:schemeClr val="dk1"/>
                </a:solidFill>
              </a:rPr>
              <a:t>Objetivo</a:t>
            </a:r>
            <a:endParaRPr sz="2400"/>
          </a:p>
        </p:txBody>
      </p:sp>
      <p:sp>
        <p:nvSpPr>
          <p:cNvPr id="81" name="Google Shape;81;p14"/>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s" sz="1800">
                <a:latin typeface="Lato"/>
                <a:ea typeface="Lato"/>
                <a:cs typeface="Lato"/>
                <a:sym typeface="Lato"/>
              </a:rPr>
              <a:t>En este proyecto nos proponemos desarrollar un modelo de regresión que permita</a:t>
            </a:r>
            <a:r>
              <a:rPr b="0" lang="es" sz="2400">
                <a:latin typeface="Lato"/>
                <a:ea typeface="Lato"/>
                <a:cs typeface="Lato"/>
                <a:sym typeface="Lato"/>
              </a:rPr>
              <a:t> predecir el precio en dólares por metro cuadrado de una propiedad. </a:t>
            </a:r>
            <a:endParaRPr b="0" sz="2400">
              <a:latin typeface="Lato"/>
              <a:ea typeface="Lato"/>
              <a:cs typeface="Lato"/>
              <a:sym typeface="Lato"/>
            </a:endParaRPr>
          </a:p>
          <a:p>
            <a:pPr indent="0" lvl="0" marL="0" rtl="0" algn="l">
              <a:lnSpc>
                <a:spcPct val="115000"/>
              </a:lnSpc>
              <a:spcBef>
                <a:spcPts val="1600"/>
              </a:spcBef>
              <a:spcAft>
                <a:spcPts val="1600"/>
              </a:spcAft>
              <a:buNone/>
            </a:pPr>
            <a:r>
              <a:rPr b="0" lang="es" sz="1800">
                <a:latin typeface="Lato"/>
                <a:ea typeface="Lato"/>
                <a:cs typeface="Lato"/>
                <a:sym typeface="Lato"/>
              </a:rPr>
              <a:t>El objetivo final, es desarrollar un </a:t>
            </a:r>
            <a:r>
              <a:rPr b="0" lang="es" sz="2400">
                <a:latin typeface="Lato"/>
                <a:ea typeface="Lato"/>
                <a:cs typeface="Lato"/>
                <a:sym typeface="Lato"/>
              </a:rPr>
              <a:t>tasador automático </a:t>
            </a:r>
            <a:r>
              <a:rPr b="0" lang="es" sz="1800">
                <a:latin typeface="Lato"/>
                <a:ea typeface="Lato"/>
                <a:cs typeface="Lato"/>
                <a:sym typeface="Lato"/>
              </a:rPr>
              <a:t>para ser aplicado a las próximas propiedades que sean comercializadas por la empresa. </a:t>
            </a:r>
            <a:endParaRPr b="0" sz="1800">
              <a:latin typeface="Lato"/>
              <a:ea typeface="Lato"/>
              <a:cs typeface="Lato"/>
              <a:sym typeface="Lato"/>
            </a:endParaRPr>
          </a:p>
        </p:txBody>
      </p:sp>
      <p:pic>
        <p:nvPicPr>
          <p:cNvPr id="82" name="Google Shape;82;p14" title="Points scored"/>
          <p:cNvPicPr preferRelativeResize="0"/>
          <p:nvPr/>
        </p:nvPicPr>
        <p:blipFill>
          <a:blip r:embed="rId3">
            <a:alphaModFix/>
          </a:blip>
          <a:stretch>
            <a:fillRect/>
          </a:stretch>
        </p:blipFill>
        <p:spPr>
          <a:xfrm>
            <a:off x="5829300" y="2571750"/>
            <a:ext cx="3106224" cy="192068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pic>
        <p:nvPicPr>
          <p:cNvPr id="234" name="Google Shape;234;p32"/>
          <p:cNvPicPr preferRelativeResize="0"/>
          <p:nvPr/>
        </p:nvPicPr>
        <p:blipFill>
          <a:blip r:embed="rId3">
            <a:alphaModFix/>
          </a:blip>
          <a:stretch>
            <a:fillRect/>
          </a:stretch>
        </p:blipFill>
        <p:spPr>
          <a:xfrm>
            <a:off x="1309051" y="911100"/>
            <a:ext cx="6325700" cy="3348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38" name="Shape 238"/>
        <p:cNvGrpSpPr/>
        <p:nvPr/>
      </p:nvGrpSpPr>
      <p:grpSpPr>
        <a:xfrm>
          <a:off x="0" y="0"/>
          <a:ext cx="0" cy="0"/>
          <a:chOff x="0" y="0"/>
          <a:chExt cx="0" cy="0"/>
        </a:xfrm>
      </p:grpSpPr>
      <p:pic>
        <p:nvPicPr>
          <p:cNvPr id="239" name="Google Shape;239;p33"/>
          <p:cNvPicPr preferRelativeResize="0"/>
          <p:nvPr/>
        </p:nvPicPr>
        <p:blipFill>
          <a:blip r:embed="rId3">
            <a:alphaModFix/>
          </a:blip>
          <a:stretch>
            <a:fillRect/>
          </a:stretch>
        </p:blipFill>
        <p:spPr>
          <a:xfrm>
            <a:off x="1338550" y="338371"/>
            <a:ext cx="7008599" cy="4018350"/>
          </a:xfrm>
          <a:prstGeom prst="rect">
            <a:avLst/>
          </a:prstGeom>
          <a:noFill/>
          <a:ln>
            <a:noFill/>
          </a:ln>
        </p:spPr>
      </p:pic>
      <p:pic>
        <p:nvPicPr>
          <p:cNvPr descr="Trozo de cinta adhesiva que pega una nota a la diapositiva" id="240" name="Google Shape;240;p33"/>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41" name="Google Shape;241;p33"/>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s" sz="3000">
                <a:solidFill>
                  <a:schemeClr val="lt2"/>
                </a:solidFill>
                <a:latin typeface="Raleway"/>
                <a:ea typeface="Raleway"/>
                <a:cs typeface="Raleway"/>
                <a:sym typeface="Raleway"/>
              </a:rPr>
              <a:t>         Precio </a:t>
            </a:r>
            <a:endParaRPr b="1" sz="3000">
              <a:solidFill>
                <a:schemeClr val="lt2"/>
              </a:solidFill>
              <a:latin typeface="Raleway"/>
              <a:ea typeface="Raleway"/>
              <a:cs typeface="Raleway"/>
              <a:sym typeface="Raleway"/>
            </a:endParaRPr>
          </a:p>
        </p:txBody>
      </p:sp>
      <p:sp>
        <p:nvSpPr>
          <p:cNvPr id="242" name="Google Shape;242;p33"/>
          <p:cNvSpPr txBox="1"/>
          <p:nvPr>
            <p:ph idx="4294967295" type="body"/>
          </p:nvPr>
        </p:nvSpPr>
        <p:spPr>
          <a:xfrm>
            <a:off x="2229850" y="1355525"/>
            <a:ext cx="5226000" cy="12246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sz="2000">
                <a:highlight>
                  <a:srgbClr val="FFFFFF"/>
                </a:highlight>
                <a:latin typeface="Raleway"/>
                <a:ea typeface="Raleway"/>
                <a:cs typeface="Raleway"/>
                <a:sym typeface="Raleway"/>
              </a:rPr>
              <a:t>Evaluamos </a:t>
            </a:r>
            <a:r>
              <a:rPr lang="es" sz="2000">
                <a:highlight>
                  <a:srgbClr val="FFFFFF"/>
                </a:highlight>
                <a:latin typeface="Raleway"/>
                <a:ea typeface="Raleway"/>
                <a:cs typeface="Raleway"/>
                <a:sym typeface="Raleway"/>
              </a:rPr>
              <a:t>cómo</a:t>
            </a:r>
            <a:r>
              <a:rPr lang="es" sz="2000">
                <a:highlight>
                  <a:srgbClr val="FFFFFF"/>
                </a:highlight>
                <a:latin typeface="Raleway"/>
                <a:ea typeface="Raleway"/>
                <a:cs typeface="Raleway"/>
                <a:sym typeface="Raleway"/>
              </a:rPr>
              <a:t> están compuestas las variables de precio, precio </a:t>
            </a:r>
            <a:r>
              <a:rPr lang="es" sz="2000">
                <a:highlight>
                  <a:srgbClr val="FFFFFF"/>
                </a:highlight>
                <a:latin typeface="Raleway"/>
                <a:ea typeface="Raleway"/>
                <a:cs typeface="Raleway"/>
                <a:sym typeface="Raleway"/>
              </a:rPr>
              <a:t>en dólares </a:t>
            </a:r>
            <a:r>
              <a:rPr lang="es" sz="2000">
                <a:highlight>
                  <a:srgbClr val="FFFFFF"/>
                </a:highlight>
                <a:latin typeface="Raleway"/>
                <a:ea typeface="Raleway"/>
                <a:cs typeface="Raleway"/>
                <a:sym typeface="Raleway"/>
              </a:rPr>
              <a:t>y precio en pesos y dejamos como variable representativa, solo la de precio en dólares. Aquí, chequeamos que todos los precios en pesos, se divida por el tipo de cambio del día de la fecha del data set ($17.64).</a:t>
            </a:r>
            <a:endParaRPr sz="2000">
              <a:latin typeface="Raleway"/>
              <a:ea typeface="Raleway"/>
              <a:cs typeface="Raleway"/>
              <a:sym typeface="Raleway"/>
            </a:endParaRPr>
          </a:p>
          <a:p>
            <a:pPr indent="0" lvl="0" marL="0" rtl="0" algn="l">
              <a:lnSpc>
                <a:spcPct val="100000"/>
              </a:lnSpc>
              <a:spcBef>
                <a:spcPts val="1300"/>
              </a:spcBef>
              <a:spcAft>
                <a:spcPts val="1300"/>
              </a:spcAft>
              <a:buNone/>
            </a:pPr>
            <a:r>
              <a:t/>
            </a:r>
            <a:endParaRPr sz="1200">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4"/>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  </a:t>
            </a:r>
            <a:endParaRPr/>
          </a:p>
        </p:txBody>
      </p:sp>
      <p:sp>
        <p:nvSpPr>
          <p:cNvPr id="248" name="Google Shape;248;p34"/>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 </a:t>
            </a:r>
            <a:endParaRPr/>
          </a:p>
        </p:txBody>
      </p:sp>
      <p:sp>
        <p:nvSpPr>
          <p:cNvPr id="249" name="Google Shape;249;p3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s"/>
              <a:t> </a:t>
            </a:r>
            <a:endParaRPr/>
          </a:p>
        </p:txBody>
      </p:sp>
      <p:pic>
        <p:nvPicPr>
          <p:cNvPr id="250" name="Google Shape;250;p34"/>
          <p:cNvPicPr preferRelativeResize="0"/>
          <p:nvPr/>
        </p:nvPicPr>
        <p:blipFill>
          <a:blip r:embed="rId3">
            <a:alphaModFix/>
          </a:blip>
          <a:stretch>
            <a:fillRect/>
          </a:stretch>
        </p:blipFill>
        <p:spPr>
          <a:xfrm>
            <a:off x="120428" y="0"/>
            <a:ext cx="4948793" cy="5143499"/>
          </a:xfrm>
          <a:prstGeom prst="rect">
            <a:avLst/>
          </a:prstGeom>
          <a:noFill/>
          <a:ln>
            <a:noFill/>
          </a:ln>
        </p:spPr>
      </p:pic>
      <p:sp>
        <p:nvSpPr>
          <p:cNvPr id="251" name="Google Shape;251;p34"/>
          <p:cNvSpPr txBox="1"/>
          <p:nvPr/>
        </p:nvSpPr>
        <p:spPr>
          <a:xfrm>
            <a:off x="7477925" y="1427650"/>
            <a:ext cx="6322800" cy="7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52" name="Google Shape;252;p34"/>
          <p:cNvSpPr txBox="1"/>
          <p:nvPr/>
        </p:nvSpPr>
        <p:spPr>
          <a:xfrm>
            <a:off x="5249575" y="318950"/>
            <a:ext cx="3527100" cy="27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000">
                <a:highlight>
                  <a:srgbClr val="FFFFFF"/>
                </a:highlight>
                <a:latin typeface="Lato"/>
                <a:ea typeface="Lato"/>
                <a:cs typeface="Lato"/>
                <a:sym typeface="Lato"/>
              </a:rPr>
              <a:t>Usamos </a:t>
            </a:r>
            <a:endParaRPr sz="2000">
              <a:highlight>
                <a:srgbClr val="FFFFFF"/>
              </a:highlight>
              <a:latin typeface="Lato"/>
              <a:ea typeface="Lato"/>
              <a:cs typeface="Lato"/>
              <a:sym typeface="Lato"/>
            </a:endParaRPr>
          </a:p>
          <a:p>
            <a:pPr indent="0" lvl="0" marL="0" rtl="0" algn="l">
              <a:spcBef>
                <a:spcPts val="0"/>
              </a:spcBef>
              <a:spcAft>
                <a:spcPts val="0"/>
              </a:spcAft>
              <a:buNone/>
            </a:pPr>
            <a:r>
              <a:t/>
            </a:r>
            <a:endParaRPr sz="2000">
              <a:highlight>
                <a:srgbClr val="FFFFFF"/>
              </a:highlight>
              <a:latin typeface="Lato"/>
              <a:ea typeface="Lato"/>
              <a:cs typeface="Lato"/>
              <a:sym typeface="Lato"/>
            </a:endParaRPr>
          </a:p>
          <a:p>
            <a:pPr indent="0" lvl="0" marL="0" rtl="0" algn="l">
              <a:spcBef>
                <a:spcPts val="0"/>
              </a:spcBef>
              <a:spcAft>
                <a:spcPts val="0"/>
              </a:spcAft>
              <a:buNone/>
            </a:pPr>
            <a:r>
              <a:rPr lang="es" sz="3600">
                <a:highlight>
                  <a:srgbClr val="FFFFFF"/>
                </a:highlight>
                <a:latin typeface="Lato"/>
                <a:ea typeface="Lato"/>
                <a:cs typeface="Lato"/>
                <a:sym typeface="Lato"/>
              </a:rPr>
              <a:t>Pivot table</a:t>
            </a:r>
            <a:r>
              <a:rPr lang="es">
                <a:highlight>
                  <a:srgbClr val="FFFFFF"/>
                </a:highlight>
                <a:latin typeface="Lato"/>
                <a:ea typeface="Lato"/>
                <a:cs typeface="Lato"/>
                <a:sym typeface="Lato"/>
              </a:rPr>
              <a:t> </a:t>
            </a:r>
            <a:endParaRPr>
              <a:highlight>
                <a:srgbClr val="FFFFFF"/>
              </a:highlight>
              <a:latin typeface="Lato"/>
              <a:ea typeface="Lato"/>
              <a:cs typeface="Lato"/>
              <a:sym typeface="Lato"/>
            </a:endParaRPr>
          </a:p>
          <a:p>
            <a:pPr indent="0" lvl="0" marL="0" rtl="0" algn="l">
              <a:spcBef>
                <a:spcPts val="0"/>
              </a:spcBef>
              <a:spcAft>
                <a:spcPts val="0"/>
              </a:spcAft>
              <a:buNone/>
            </a:pPr>
            <a:r>
              <a:t/>
            </a:r>
            <a:endParaRPr sz="2000">
              <a:highlight>
                <a:srgbClr val="FFFFFF"/>
              </a:highlight>
              <a:latin typeface="Lato"/>
              <a:ea typeface="Lato"/>
              <a:cs typeface="Lato"/>
              <a:sym typeface="Lato"/>
            </a:endParaRPr>
          </a:p>
          <a:p>
            <a:pPr indent="0" lvl="0" marL="0" rtl="0" algn="l">
              <a:spcBef>
                <a:spcPts val="0"/>
              </a:spcBef>
              <a:spcAft>
                <a:spcPts val="0"/>
              </a:spcAft>
              <a:buNone/>
            </a:pPr>
            <a:r>
              <a:rPr lang="es" sz="2000">
                <a:highlight>
                  <a:srgbClr val="FFFFFF"/>
                </a:highlight>
                <a:latin typeface="Lato"/>
                <a:ea typeface="Lato"/>
                <a:cs typeface="Lato"/>
                <a:sym typeface="Lato"/>
              </a:rPr>
              <a:t>para representar según tipo del inmueble, localidad y barrio,  la cantidad de casos que existen</a:t>
            </a:r>
            <a:endParaRPr sz="2000">
              <a:highlight>
                <a:srgbClr val="FFFFFF"/>
              </a:highlight>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5"/>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  </a:t>
            </a:r>
            <a:endParaRPr/>
          </a:p>
        </p:txBody>
      </p:sp>
      <p:sp>
        <p:nvSpPr>
          <p:cNvPr id="258" name="Google Shape;258;p35"/>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 </a:t>
            </a:r>
            <a:endParaRPr/>
          </a:p>
        </p:txBody>
      </p:sp>
      <p:sp>
        <p:nvSpPr>
          <p:cNvPr id="259" name="Google Shape;259;p3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s"/>
              <a:t> </a:t>
            </a:r>
            <a:endParaRPr/>
          </a:p>
        </p:txBody>
      </p:sp>
      <p:pic>
        <p:nvPicPr>
          <p:cNvPr id="260" name="Google Shape;260;p35"/>
          <p:cNvPicPr preferRelativeResize="0"/>
          <p:nvPr/>
        </p:nvPicPr>
        <p:blipFill>
          <a:blip r:embed="rId3">
            <a:alphaModFix/>
          </a:blip>
          <a:stretch>
            <a:fillRect/>
          </a:stretch>
        </p:blipFill>
        <p:spPr>
          <a:xfrm>
            <a:off x="120428" y="0"/>
            <a:ext cx="4948793" cy="5143499"/>
          </a:xfrm>
          <a:prstGeom prst="rect">
            <a:avLst/>
          </a:prstGeom>
          <a:noFill/>
          <a:ln>
            <a:noFill/>
          </a:ln>
        </p:spPr>
      </p:pic>
      <p:sp>
        <p:nvSpPr>
          <p:cNvPr id="261" name="Google Shape;261;p35"/>
          <p:cNvSpPr txBox="1"/>
          <p:nvPr/>
        </p:nvSpPr>
        <p:spPr>
          <a:xfrm>
            <a:off x="7477925" y="1427650"/>
            <a:ext cx="6322800" cy="7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62" name="Google Shape;262;p35"/>
          <p:cNvSpPr txBox="1"/>
          <p:nvPr/>
        </p:nvSpPr>
        <p:spPr>
          <a:xfrm>
            <a:off x="5545950" y="492750"/>
            <a:ext cx="3073500" cy="21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s" sz="2000">
                <a:solidFill>
                  <a:schemeClr val="dk2"/>
                </a:solidFill>
                <a:highlight>
                  <a:srgbClr val="FFFFFF"/>
                </a:highlight>
                <a:latin typeface="Lato"/>
                <a:ea typeface="Lato"/>
                <a:cs typeface="Lato"/>
                <a:sym typeface="Lato"/>
              </a:rPr>
              <a:t>Usamos </a:t>
            </a:r>
            <a:endParaRPr sz="2000">
              <a:solidFill>
                <a:schemeClr val="dk2"/>
              </a:solidFill>
              <a:highlight>
                <a:srgbClr val="FFFFFF"/>
              </a:highlight>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sz="2000">
              <a:solidFill>
                <a:schemeClr val="dk2"/>
              </a:solidFill>
              <a:highlight>
                <a:srgbClr val="FFFFFF"/>
              </a:highlight>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s" sz="3600">
                <a:solidFill>
                  <a:schemeClr val="dk2"/>
                </a:solidFill>
                <a:highlight>
                  <a:srgbClr val="FFFFFF"/>
                </a:highlight>
                <a:latin typeface="Lato"/>
                <a:ea typeface="Lato"/>
                <a:cs typeface="Lato"/>
                <a:sym typeface="Lato"/>
              </a:rPr>
              <a:t>Pivot table</a:t>
            </a:r>
            <a:r>
              <a:rPr lang="es">
                <a:solidFill>
                  <a:schemeClr val="dk2"/>
                </a:solidFill>
                <a:highlight>
                  <a:srgbClr val="FFFFFF"/>
                </a:highlight>
                <a:latin typeface="Lato"/>
                <a:ea typeface="Lato"/>
                <a:cs typeface="Lato"/>
                <a:sym typeface="Lato"/>
              </a:rPr>
              <a:t> </a:t>
            </a:r>
            <a:endParaRPr>
              <a:solidFill>
                <a:schemeClr val="dk2"/>
              </a:solidFill>
              <a:highlight>
                <a:srgbClr val="FFFFFF"/>
              </a:highlight>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sz="2000">
              <a:solidFill>
                <a:schemeClr val="dk2"/>
              </a:solidFill>
              <a:highlight>
                <a:srgbClr val="FFFFFF"/>
              </a:highlight>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s" sz="2000">
                <a:solidFill>
                  <a:schemeClr val="dk2"/>
                </a:solidFill>
                <a:highlight>
                  <a:srgbClr val="FFFFFF"/>
                </a:highlight>
                <a:latin typeface="Lato"/>
                <a:ea typeface="Lato"/>
                <a:cs typeface="Lato"/>
                <a:sym typeface="Lato"/>
              </a:rPr>
              <a:t>para representar según tipo del inmueble, localidad y barrio,  la superficie promedio</a:t>
            </a:r>
            <a:endParaRPr>
              <a:latin typeface="Lato"/>
              <a:ea typeface="Lato"/>
              <a:cs typeface="Lato"/>
              <a:sym typeface="Lato"/>
            </a:endParaRPr>
          </a:p>
        </p:txBody>
      </p:sp>
      <p:pic>
        <p:nvPicPr>
          <p:cNvPr id="263" name="Google Shape;263;p35"/>
          <p:cNvPicPr preferRelativeResize="0"/>
          <p:nvPr/>
        </p:nvPicPr>
        <p:blipFill>
          <a:blip r:embed="rId4">
            <a:alphaModFix/>
          </a:blip>
          <a:stretch>
            <a:fillRect/>
          </a:stretch>
        </p:blipFill>
        <p:spPr>
          <a:xfrm>
            <a:off x="-9" y="0"/>
            <a:ext cx="5459267" cy="5143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Google Shape;268;p36"/>
          <p:cNvPicPr preferRelativeResize="0"/>
          <p:nvPr/>
        </p:nvPicPr>
        <p:blipFill>
          <a:blip r:embed="rId3">
            <a:alphaModFix/>
          </a:blip>
          <a:stretch>
            <a:fillRect/>
          </a:stretch>
        </p:blipFill>
        <p:spPr>
          <a:xfrm>
            <a:off x="1294025" y="616863"/>
            <a:ext cx="6979126" cy="3909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7"/>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es"/>
              <a:t>Correlación entre variables</a:t>
            </a:r>
            <a:endParaRPr/>
          </a:p>
        </p:txBody>
      </p:sp>
      <p:pic>
        <p:nvPicPr>
          <p:cNvPr id="274" name="Google Shape;274;p37"/>
          <p:cNvPicPr preferRelativeResize="0"/>
          <p:nvPr/>
        </p:nvPicPr>
        <p:blipFill>
          <a:blip r:embed="rId3">
            <a:alphaModFix/>
          </a:blip>
          <a:stretch>
            <a:fillRect/>
          </a:stretch>
        </p:blipFill>
        <p:spPr>
          <a:xfrm>
            <a:off x="1499288" y="1383725"/>
            <a:ext cx="6145424" cy="2952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8"/>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 </a:t>
            </a:r>
            <a:endParaRPr/>
          </a:p>
        </p:txBody>
      </p:sp>
      <p:pic>
        <p:nvPicPr>
          <p:cNvPr id="280" name="Google Shape;280;p38"/>
          <p:cNvPicPr preferRelativeResize="0"/>
          <p:nvPr/>
        </p:nvPicPr>
        <p:blipFill>
          <a:blip r:embed="rId3">
            <a:alphaModFix/>
          </a:blip>
          <a:stretch>
            <a:fillRect/>
          </a:stretch>
        </p:blipFill>
        <p:spPr>
          <a:xfrm>
            <a:off x="1667350" y="124300"/>
            <a:ext cx="5432225" cy="5019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9"/>
          <p:cNvSpPr txBox="1"/>
          <p:nvPr>
            <p:ph type="title"/>
          </p:nvPr>
        </p:nvSpPr>
        <p:spPr>
          <a:xfrm>
            <a:off x="283100" y="712150"/>
            <a:ext cx="86205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Conclusiones</a:t>
            </a:r>
            <a:endParaRPr/>
          </a:p>
        </p:txBody>
      </p:sp>
      <p:sp>
        <p:nvSpPr>
          <p:cNvPr id="286" name="Google Shape;286;p39"/>
          <p:cNvSpPr/>
          <p:nvPr/>
        </p:nvSpPr>
        <p:spPr>
          <a:xfrm>
            <a:off x="371775"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9"/>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9"/>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9"/>
          <p:cNvSpPr txBox="1"/>
          <p:nvPr>
            <p:ph type="title"/>
          </p:nvPr>
        </p:nvSpPr>
        <p:spPr>
          <a:xfrm>
            <a:off x="61252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Identificamos las variables relevantes para predecir el precio de m2</a:t>
            </a:r>
            <a:endParaRPr sz="2100">
              <a:solidFill>
                <a:schemeClr val="lt1"/>
              </a:solidFill>
            </a:endParaRPr>
          </a:p>
          <a:p>
            <a:pPr indent="0" lvl="0" marL="0" rtl="0" algn="l">
              <a:spcBef>
                <a:spcPts val="1200"/>
              </a:spcBef>
              <a:spcAft>
                <a:spcPts val="1200"/>
              </a:spcAft>
              <a:buNone/>
            </a:pPr>
            <a:r>
              <a:rPr b="0" lang="es" sz="1400"/>
              <a:t>Superficie total, ambientes, ubicación, tipo de propiedad y amenities. </a:t>
            </a:r>
            <a:endParaRPr b="0" sz="1400">
              <a:solidFill>
                <a:schemeClr val="lt1"/>
              </a:solidFill>
            </a:endParaRPr>
          </a:p>
        </p:txBody>
      </p:sp>
      <p:sp>
        <p:nvSpPr>
          <p:cNvPr id="290" name="Google Shape;290;p39"/>
          <p:cNvSpPr txBox="1"/>
          <p:nvPr>
            <p:ph type="title"/>
          </p:nvPr>
        </p:nvSpPr>
        <p:spPr>
          <a:xfrm>
            <a:off x="4479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Las propiedades poseen en su mayoría 2 y 3 ambientes.</a:t>
            </a:r>
            <a:endParaRPr sz="1800">
              <a:solidFill>
                <a:schemeClr val="lt1"/>
              </a:solidFill>
            </a:endParaRPr>
          </a:p>
          <a:p>
            <a:pPr indent="0" lvl="0" marL="0" rtl="0" algn="l">
              <a:spcBef>
                <a:spcPts val="1200"/>
              </a:spcBef>
              <a:spcAft>
                <a:spcPts val="1200"/>
              </a:spcAft>
              <a:buNone/>
            </a:pPr>
            <a:r>
              <a:rPr b="0" lang="es" sz="1400"/>
              <a:t>Esto se presenta tanto en departamentos como en casas.</a:t>
            </a:r>
            <a:endParaRPr sz="1400">
              <a:solidFill>
                <a:schemeClr val="lt1"/>
              </a:solidFill>
            </a:endParaRPr>
          </a:p>
        </p:txBody>
      </p:sp>
      <p:sp>
        <p:nvSpPr>
          <p:cNvPr id="291" name="Google Shape;291;p39"/>
          <p:cNvSpPr txBox="1"/>
          <p:nvPr>
            <p:ph type="title"/>
          </p:nvPr>
        </p:nvSpPr>
        <p:spPr>
          <a:xfrm>
            <a:off x="3286625" y="2061900"/>
            <a:ext cx="25533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La información se encuentra concentrada en CABA y GBA.</a:t>
            </a:r>
            <a:endParaRPr sz="1800">
              <a:solidFill>
                <a:schemeClr val="lt1"/>
              </a:solidFill>
            </a:endParaRPr>
          </a:p>
          <a:p>
            <a:pPr indent="0" lvl="0" marL="0" rtl="0" algn="l">
              <a:spcBef>
                <a:spcPts val="1200"/>
              </a:spcBef>
              <a:spcAft>
                <a:spcPts val="1200"/>
              </a:spcAft>
              <a:buNone/>
            </a:pPr>
            <a:r>
              <a:rPr b="0" lang="es" sz="1400"/>
              <a:t>El rango de precios es de U$D 2500 y U$D 3000 por metro cuadrado.</a:t>
            </a:r>
            <a:endParaRPr b="0" sz="14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0"/>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¡MUCHAS </a:t>
            </a:r>
            <a:endParaRPr/>
          </a:p>
          <a:p>
            <a:pPr indent="0" lvl="0" marL="0" rtl="0" algn="l">
              <a:spcBef>
                <a:spcPts val="0"/>
              </a:spcBef>
              <a:spcAft>
                <a:spcPts val="0"/>
              </a:spcAft>
              <a:buNone/>
            </a:pPr>
            <a:r>
              <a:rPr lang="es"/>
              <a:t>GRACIAS!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6" name="Shape 86"/>
        <p:cNvGrpSpPr/>
        <p:nvPr/>
      </p:nvGrpSpPr>
      <p:grpSpPr>
        <a:xfrm>
          <a:off x="0" y="0"/>
          <a:ext cx="0" cy="0"/>
          <a:chOff x="0" y="0"/>
          <a:chExt cx="0" cy="0"/>
        </a:xfrm>
      </p:grpSpPr>
      <p:pic>
        <p:nvPicPr>
          <p:cNvPr id="87" name="Google Shape;87;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Trozo de cinta adhesiva que pega una nota a la diapositiva" id="88" name="Google Shape;88;p1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9" name="Google Shape;89;p1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s" sz="3000">
                <a:solidFill>
                  <a:schemeClr val="lt2"/>
                </a:solidFill>
                <a:latin typeface="Raleway"/>
                <a:ea typeface="Raleway"/>
                <a:cs typeface="Raleway"/>
                <a:sym typeface="Raleway"/>
              </a:rPr>
              <a:t>1. </a:t>
            </a:r>
            <a:r>
              <a:rPr b="1" lang="es" sz="3000">
                <a:solidFill>
                  <a:schemeClr val="lt2"/>
                </a:solidFill>
                <a:latin typeface="Raleway"/>
                <a:ea typeface="Raleway"/>
                <a:cs typeface="Raleway"/>
                <a:sym typeface="Raleway"/>
              </a:rPr>
              <a:t>Introducción</a:t>
            </a:r>
            <a:endParaRPr b="1" sz="3000">
              <a:solidFill>
                <a:schemeClr val="lt2"/>
              </a:solidFill>
              <a:latin typeface="Raleway"/>
              <a:ea typeface="Raleway"/>
              <a:cs typeface="Raleway"/>
              <a:sym typeface="Raleway"/>
            </a:endParaRPr>
          </a:p>
        </p:txBody>
      </p:sp>
      <p:sp>
        <p:nvSpPr>
          <p:cNvPr id="90" name="Google Shape;90;p15"/>
          <p:cNvSpPr txBox="1"/>
          <p:nvPr>
            <p:ph idx="4294967295" type="body"/>
          </p:nvPr>
        </p:nvSpPr>
        <p:spPr>
          <a:xfrm>
            <a:off x="2855550" y="1377475"/>
            <a:ext cx="3579000" cy="332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050">
                <a:highlight>
                  <a:srgbClr val="FFFFFF"/>
                </a:highlight>
                <a:latin typeface="Arial"/>
                <a:ea typeface="Arial"/>
                <a:cs typeface="Arial"/>
                <a:sym typeface="Arial"/>
              </a:rPr>
              <a:t>Para ello, la empresa le provee de un dataset correspondiente al primer semestre de 2017</a:t>
            </a:r>
            <a:endParaRPr sz="1200">
              <a:solidFill>
                <a:schemeClr val="dk2"/>
              </a:solidFill>
              <a:latin typeface="Raleway"/>
              <a:ea typeface="Raleway"/>
              <a:cs typeface="Raleway"/>
              <a:sym typeface="Raleway"/>
            </a:endParaRPr>
          </a:p>
          <a:p>
            <a:pPr indent="-317500" lvl="0" marL="457200" rtl="0" algn="l">
              <a:lnSpc>
                <a:spcPct val="100000"/>
              </a:lnSpc>
              <a:spcBef>
                <a:spcPts val="1300"/>
              </a:spcBef>
              <a:spcAft>
                <a:spcPts val="0"/>
              </a:spcAft>
              <a:buClr>
                <a:schemeClr val="dk1"/>
              </a:buClr>
              <a:buSzPts val="1400"/>
              <a:buFont typeface="Raleway"/>
              <a:buChar char="➔"/>
            </a:pPr>
            <a:r>
              <a:rPr b="1" lang="es" sz="1400">
                <a:solidFill>
                  <a:schemeClr val="dk1"/>
                </a:solidFill>
                <a:latin typeface="Raleway"/>
                <a:ea typeface="Raleway"/>
                <a:cs typeface="Raleway"/>
                <a:sym typeface="Raleway"/>
              </a:rPr>
              <a:t>Exploración</a:t>
            </a:r>
            <a:br>
              <a:rPr lang="es" sz="1400">
                <a:latin typeface="Raleway"/>
                <a:ea typeface="Raleway"/>
                <a:cs typeface="Raleway"/>
                <a:sym typeface="Raleway"/>
              </a:rPr>
            </a:br>
            <a:r>
              <a:rPr lang="es" sz="1200">
                <a:latin typeface="Raleway"/>
                <a:ea typeface="Raleway"/>
                <a:cs typeface="Raleway"/>
                <a:sym typeface="Raleway"/>
              </a:rPr>
              <a:t>Explotaremos variable a variable para verificar su contenido y así determinar la importancia del mismo.</a:t>
            </a:r>
            <a:endParaRPr sz="1200">
              <a:latin typeface="Raleway"/>
              <a:ea typeface="Raleway"/>
              <a:cs typeface="Raleway"/>
              <a:sym typeface="Raleway"/>
            </a:endParaRPr>
          </a:p>
          <a:p>
            <a:pPr indent="-317500" lvl="0" marL="457200" rtl="0" algn="l">
              <a:lnSpc>
                <a:spcPct val="100000"/>
              </a:lnSpc>
              <a:spcBef>
                <a:spcPts val="700"/>
              </a:spcBef>
              <a:spcAft>
                <a:spcPts val="0"/>
              </a:spcAft>
              <a:buClr>
                <a:schemeClr val="dk1"/>
              </a:buClr>
              <a:buSzPts val="1400"/>
              <a:buFont typeface="Raleway"/>
              <a:buChar char="➔"/>
            </a:pPr>
            <a:r>
              <a:rPr b="1" lang="es" sz="1400">
                <a:solidFill>
                  <a:schemeClr val="dk1"/>
                </a:solidFill>
                <a:latin typeface="Raleway"/>
                <a:ea typeface="Raleway"/>
                <a:cs typeface="Raleway"/>
                <a:sym typeface="Raleway"/>
              </a:rPr>
              <a:t>Validación</a:t>
            </a:r>
            <a:br>
              <a:rPr lang="es" sz="1400">
                <a:latin typeface="Raleway"/>
                <a:ea typeface="Raleway"/>
                <a:cs typeface="Raleway"/>
                <a:sym typeface="Raleway"/>
              </a:rPr>
            </a:br>
            <a:r>
              <a:rPr lang="es" sz="1200">
                <a:latin typeface="Raleway"/>
                <a:ea typeface="Raleway"/>
                <a:cs typeface="Raleway"/>
                <a:sym typeface="Raleway"/>
              </a:rPr>
              <a:t>Mediante un análisis descriptivo de las principales variables, validamos su contenido en casos de divergencia.</a:t>
            </a:r>
            <a:endParaRPr sz="1200">
              <a:latin typeface="Raleway"/>
              <a:ea typeface="Raleway"/>
              <a:cs typeface="Raleway"/>
              <a:sym typeface="Raleway"/>
            </a:endParaRPr>
          </a:p>
          <a:p>
            <a:pPr indent="-317500" lvl="0" marL="457200" rtl="0" algn="l">
              <a:lnSpc>
                <a:spcPct val="100000"/>
              </a:lnSpc>
              <a:spcBef>
                <a:spcPts val="700"/>
              </a:spcBef>
              <a:spcAft>
                <a:spcPts val="700"/>
              </a:spcAft>
              <a:buClr>
                <a:schemeClr val="dk1"/>
              </a:buClr>
              <a:buSzPts val="1400"/>
              <a:buFont typeface="Raleway"/>
              <a:buChar char="➔"/>
            </a:pPr>
            <a:r>
              <a:rPr b="1" lang="es" sz="1400">
                <a:solidFill>
                  <a:schemeClr val="dk1"/>
                </a:solidFill>
                <a:latin typeface="Raleway"/>
                <a:ea typeface="Raleway"/>
                <a:cs typeface="Raleway"/>
                <a:sym typeface="Raleway"/>
              </a:rPr>
              <a:t>Estrategia</a:t>
            </a:r>
            <a:br>
              <a:rPr lang="es" sz="1400">
                <a:latin typeface="Raleway"/>
                <a:ea typeface="Raleway"/>
                <a:cs typeface="Raleway"/>
                <a:sym typeface="Raleway"/>
              </a:rPr>
            </a:br>
            <a:r>
              <a:rPr lang="es" sz="1200">
                <a:latin typeface="Raleway"/>
                <a:ea typeface="Raleway"/>
                <a:cs typeface="Raleway"/>
                <a:sym typeface="Raleway"/>
              </a:rPr>
              <a:t>Implementamos estrategias para tener el menor volumen de datos nulos para aprovechar al máximo la información provista,</a:t>
            </a:r>
            <a:endParaRPr sz="1200">
              <a:solidFill>
                <a:schemeClr val="dk2"/>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6"/>
          <p:cNvSpPr txBox="1"/>
          <p:nvPr>
            <p:ph type="title"/>
          </p:nvPr>
        </p:nvSpPr>
        <p:spPr>
          <a:xfrm>
            <a:off x="283100" y="712150"/>
            <a:ext cx="87105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qué features nos debemos basar para predecir el valor del m2?</a:t>
            </a:r>
            <a:r>
              <a:rPr lang="es">
                <a:solidFill>
                  <a:schemeClr val="accent5"/>
                </a:solidFill>
              </a:rPr>
              <a:t>¿Cómo sería el data set ideal?</a:t>
            </a:r>
            <a:endParaRPr>
              <a:solidFill>
                <a:schemeClr val="accent5"/>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7"/>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accent5"/>
                </a:solidFill>
              </a:rPr>
              <a:t>Variables cualitativas</a:t>
            </a:r>
            <a:r>
              <a:rPr lang="es"/>
              <a:t>Variables cuantitativas.</a:t>
            </a:r>
            <a:endParaRPr/>
          </a:p>
          <a:p>
            <a:pPr indent="0" lvl="0" marL="0" rtl="0" algn="l">
              <a:spcBef>
                <a:spcPts val="1000"/>
              </a:spcBef>
              <a:spcAft>
                <a:spcPts val="1000"/>
              </a:spcAft>
              <a:buNone/>
            </a:pPr>
            <a:r>
              <a:t/>
            </a:r>
            <a:endParaRPr b="0"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2940578" y="65399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Exploramos la importancia de cada variable</a:t>
            </a:r>
            <a:endParaRPr/>
          </a:p>
        </p:txBody>
      </p:sp>
      <p:pic>
        <p:nvPicPr>
          <p:cNvPr id="106" name="Google Shape;106;p18"/>
          <p:cNvPicPr preferRelativeResize="0"/>
          <p:nvPr/>
        </p:nvPicPr>
        <p:blipFill>
          <a:blip r:embed="rId3">
            <a:alphaModFix/>
          </a:blip>
          <a:stretch>
            <a:fillRect/>
          </a:stretch>
        </p:blipFill>
        <p:spPr>
          <a:xfrm>
            <a:off x="283088" y="677275"/>
            <a:ext cx="2657475" cy="3905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s" sz="2400">
                <a:solidFill>
                  <a:schemeClr val="dk2"/>
                </a:solidFill>
              </a:rPr>
              <a:t>Comenzamos con el tipo de operación y aquí verificamos que todas las transacciones se trataban de </a:t>
            </a:r>
            <a:r>
              <a:rPr lang="es"/>
              <a:t>VENTA DE PROPIEDADES.</a:t>
            </a:r>
            <a:endParaRPr b="0" sz="2400">
              <a:solidFill>
                <a:schemeClr val="dk2"/>
              </a:solidFill>
            </a:endParaRPr>
          </a:p>
        </p:txBody>
      </p:sp>
      <p:pic>
        <p:nvPicPr>
          <p:cNvPr id="112" name="Google Shape;112;p19"/>
          <p:cNvPicPr preferRelativeResize="0"/>
          <p:nvPr/>
        </p:nvPicPr>
        <p:blipFill rotWithShape="1">
          <a:blip r:embed="rId3">
            <a:alphaModFix/>
          </a:blip>
          <a:srcRect b="0" l="0" r="39660" t="0"/>
          <a:stretch/>
        </p:blipFill>
        <p:spPr>
          <a:xfrm>
            <a:off x="4488725" y="0"/>
            <a:ext cx="4655273" cy="5143501"/>
          </a:xfrm>
          <a:prstGeom prst="rect">
            <a:avLst/>
          </a:prstGeom>
          <a:noFill/>
          <a:ln>
            <a:noFill/>
          </a:ln>
        </p:spPr>
      </p:pic>
      <p:pic>
        <p:nvPicPr>
          <p:cNvPr id="113" name="Google Shape;113;p19"/>
          <p:cNvPicPr preferRelativeResize="0"/>
          <p:nvPr/>
        </p:nvPicPr>
        <p:blipFill>
          <a:blip r:embed="rId4">
            <a:alphaModFix/>
          </a:blip>
          <a:stretch>
            <a:fillRect/>
          </a:stretch>
        </p:blipFill>
        <p:spPr>
          <a:xfrm>
            <a:off x="4412200" y="-79050"/>
            <a:ext cx="6258549" cy="52225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17" name="Shape 117"/>
        <p:cNvGrpSpPr/>
        <p:nvPr/>
      </p:nvGrpSpPr>
      <p:grpSpPr>
        <a:xfrm>
          <a:off x="0" y="0"/>
          <a:ext cx="0" cy="0"/>
          <a:chOff x="0" y="0"/>
          <a:chExt cx="0" cy="0"/>
        </a:xfrm>
      </p:grpSpPr>
      <p:pic>
        <p:nvPicPr>
          <p:cNvPr id="118" name="Google Shape;118;p20"/>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Trozo de cinta adhesiva que pega una nota a la diapositiva" id="119" name="Google Shape;119;p20"/>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20" name="Google Shape;120;p20"/>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s" sz="3000">
                <a:solidFill>
                  <a:schemeClr val="lt2"/>
                </a:solidFill>
                <a:latin typeface="Raleway"/>
                <a:ea typeface="Raleway"/>
                <a:cs typeface="Raleway"/>
                <a:sym typeface="Raleway"/>
              </a:rPr>
              <a:t>2. Eliminamos</a:t>
            </a:r>
            <a:endParaRPr b="1" sz="3000">
              <a:solidFill>
                <a:schemeClr val="lt2"/>
              </a:solidFill>
              <a:latin typeface="Raleway"/>
              <a:ea typeface="Raleway"/>
              <a:cs typeface="Raleway"/>
              <a:sym typeface="Raleway"/>
            </a:endParaRPr>
          </a:p>
        </p:txBody>
      </p:sp>
      <p:sp>
        <p:nvSpPr>
          <p:cNvPr id="121" name="Google Shape;121;p20"/>
          <p:cNvSpPr txBox="1"/>
          <p:nvPr>
            <p:ph idx="4294967295" type="body"/>
          </p:nvPr>
        </p:nvSpPr>
        <p:spPr>
          <a:xfrm>
            <a:off x="2855550" y="1377475"/>
            <a:ext cx="3550800" cy="332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es" sz="1200">
                <a:latin typeface="Raleway"/>
                <a:ea typeface="Raleway"/>
                <a:cs typeface="Raleway"/>
                <a:sym typeface="Raleway"/>
              </a:rPr>
              <a:t>Eliminamos variables que no nos </a:t>
            </a:r>
            <a:r>
              <a:rPr lang="es" sz="1200">
                <a:latin typeface="Raleway"/>
                <a:ea typeface="Raleway"/>
                <a:cs typeface="Raleway"/>
                <a:sym typeface="Raleway"/>
              </a:rPr>
              <a:t>aportan</a:t>
            </a:r>
            <a:r>
              <a:rPr lang="es" sz="1200">
                <a:latin typeface="Raleway"/>
                <a:ea typeface="Raleway"/>
                <a:cs typeface="Raleway"/>
                <a:sym typeface="Raleway"/>
              </a:rPr>
              <a:t> </a:t>
            </a:r>
            <a:r>
              <a:rPr lang="es" sz="1200">
                <a:latin typeface="Raleway"/>
                <a:ea typeface="Raleway"/>
                <a:cs typeface="Raleway"/>
                <a:sym typeface="Raleway"/>
              </a:rPr>
              <a:t>información</a:t>
            </a:r>
            <a:r>
              <a:rPr lang="es" sz="1200">
                <a:latin typeface="Raleway"/>
                <a:ea typeface="Raleway"/>
                <a:cs typeface="Raleway"/>
                <a:sym typeface="Raleway"/>
              </a:rPr>
              <a:t> relevante (considerando que aún no vimos temas de web scraping)</a:t>
            </a:r>
            <a:endParaRPr sz="1200">
              <a:latin typeface="Raleway"/>
              <a:ea typeface="Raleway"/>
              <a:cs typeface="Raleway"/>
              <a:sym typeface="Raleway"/>
            </a:endParaRPr>
          </a:p>
          <a:p>
            <a:pPr indent="-317500" lvl="0" marL="457200" rtl="0" algn="l">
              <a:lnSpc>
                <a:spcPct val="100000"/>
              </a:lnSpc>
              <a:spcBef>
                <a:spcPts val="1300"/>
              </a:spcBef>
              <a:spcAft>
                <a:spcPts val="0"/>
              </a:spcAft>
              <a:buClr>
                <a:schemeClr val="dk1"/>
              </a:buClr>
              <a:buSzPts val="1400"/>
              <a:buFont typeface="Raleway"/>
              <a:buChar char="➔"/>
            </a:pPr>
            <a:r>
              <a:rPr b="1" lang="es" sz="1400">
                <a:solidFill>
                  <a:schemeClr val="dk1"/>
                </a:solidFill>
                <a:latin typeface="Raleway"/>
                <a:ea typeface="Raleway"/>
                <a:cs typeface="Raleway"/>
                <a:sym typeface="Raleway"/>
              </a:rPr>
              <a:t>Operación</a:t>
            </a:r>
            <a:br>
              <a:rPr lang="es" sz="1200">
                <a:latin typeface="Raleway"/>
                <a:ea typeface="Raleway"/>
                <a:cs typeface="Raleway"/>
                <a:sym typeface="Raleway"/>
              </a:rPr>
            </a:br>
            <a:r>
              <a:rPr lang="es" sz="1200">
                <a:latin typeface="Raleway"/>
                <a:ea typeface="Raleway"/>
                <a:cs typeface="Raleway"/>
                <a:sym typeface="Raleway"/>
              </a:rPr>
              <a:t>Todas con ventas</a:t>
            </a:r>
            <a:endParaRPr sz="1200">
              <a:latin typeface="Raleway"/>
              <a:ea typeface="Raleway"/>
              <a:cs typeface="Raleway"/>
              <a:sym typeface="Raleway"/>
            </a:endParaRPr>
          </a:p>
          <a:p>
            <a:pPr indent="-317500" lvl="0" marL="457200" rtl="0" algn="l">
              <a:lnSpc>
                <a:spcPct val="100000"/>
              </a:lnSpc>
              <a:spcBef>
                <a:spcPts val="700"/>
              </a:spcBef>
              <a:spcAft>
                <a:spcPts val="0"/>
              </a:spcAft>
              <a:buClr>
                <a:schemeClr val="dk1"/>
              </a:buClr>
              <a:buSzPts val="1400"/>
              <a:buFont typeface="Raleway"/>
              <a:buChar char="➔"/>
            </a:pPr>
            <a:r>
              <a:rPr b="1" lang="es" sz="1400">
                <a:solidFill>
                  <a:schemeClr val="dk1"/>
                </a:solidFill>
                <a:latin typeface="Raleway"/>
                <a:ea typeface="Raleway"/>
                <a:cs typeface="Raleway"/>
                <a:sym typeface="Raleway"/>
              </a:rPr>
              <a:t>País</a:t>
            </a:r>
            <a:br>
              <a:rPr lang="es" sz="1400">
                <a:latin typeface="Raleway"/>
                <a:ea typeface="Raleway"/>
                <a:cs typeface="Raleway"/>
                <a:sym typeface="Raleway"/>
              </a:rPr>
            </a:br>
            <a:r>
              <a:rPr lang="es" sz="1200">
                <a:latin typeface="Raleway"/>
                <a:ea typeface="Raleway"/>
                <a:cs typeface="Raleway"/>
                <a:sym typeface="Raleway"/>
              </a:rPr>
              <a:t>Todas radicadas en Argentina</a:t>
            </a:r>
            <a:endParaRPr sz="1200">
              <a:latin typeface="Raleway"/>
              <a:ea typeface="Raleway"/>
              <a:cs typeface="Raleway"/>
              <a:sym typeface="Raleway"/>
            </a:endParaRPr>
          </a:p>
          <a:p>
            <a:pPr indent="-304800" lvl="0" marL="457200" rtl="0" algn="l">
              <a:lnSpc>
                <a:spcPct val="100000"/>
              </a:lnSpc>
              <a:spcBef>
                <a:spcPts val="700"/>
              </a:spcBef>
              <a:spcAft>
                <a:spcPts val="0"/>
              </a:spcAft>
              <a:buClr>
                <a:schemeClr val="dk1"/>
              </a:buClr>
              <a:buSzPts val="1200"/>
              <a:buFont typeface="Raleway"/>
              <a:buChar char="➔"/>
            </a:pPr>
            <a:r>
              <a:rPr b="1" lang="es" sz="1400">
                <a:solidFill>
                  <a:schemeClr val="dk1"/>
                </a:solidFill>
                <a:latin typeface="Raleway"/>
                <a:ea typeface="Raleway"/>
                <a:cs typeface="Raleway"/>
                <a:sym typeface="Raleway"/>
              </a:rPr>
              <a:t>URL</a:t>
            </a:r>
            <a:endParaRPr sz="1200">
              <a:latin typeface="Raleway"/>
              <a:ea typeface="Raleway"/>
              <a:cs typeface="Raleway"/>
              <a:sym typeface="Raleway"/>
            </a:endParaRPr>
          </a:p>
          <a:p>
            <a:pPr indent="-304800" lvl="0" marL="457200" rtl="0" algn="l">
              <a:lnSpc>
                <a:spcPct val="100000"/>
              </a:lnSpc>
              <a:spcBef>
                <a:spcPts val="700"/>
              </a:spcBef>
              <a:spcAft>
                <a:spcPts val="0"/>
              </a:spcAft>
              <a:buClr>
                <a:schemeClr val="dk1"/>
              </a:buClr>
              <a:buSzPts val="1200"/>
              <a:buFont typeface="Raleway"/>
              <a:buChar char="➔"/>
            </a:pPr>
            <a:r>
              <a:rPr b="1" lang="es" sz="1400">
                <a:solidFill>
                  <a:schemeClr val="dk1"/>
                </a:solidFill>
                <a:latin typeface="Raleway"/>
                <a:ea typeface="Raleway"/>
                <a:cs typeface="Raleway"/>
                <a:sym typeface="Raleway"/>
              </a:rPr>
              <a:t>URL Imagen</a:t>
            </a:r>
            <a:endParaRPr b="1" sz="1400">
              <a:solidFill>
                <a:schemeClr val="dk1"/>
              </a:solidFill>
              <a:latin typeface="Raleway"/>
              <a:ea typeface="Raleway"/>
              <a:cs typeface="Raleway"/>
              <a:sym typeface="Raleway"/>
            </a:endParaRPr>
          </a:p>
          <a:p>
            <a:pPr indent="-304800" lvl="0" marL="457200" rtl="0" algn="l">
              <a:lnSpc>
                <a:spcPct val="100000"/>
              </a:lnSpc>
              <a:spcBef>
                <a:spcPts val="700"/>
              </a:spcBef>
              <a:spcAft>
                <a:spcPts val="0"/>
              </a:spcAft>
              <a:buClr>
                <a:schemeClr val="dk1"/>
              </a:buClr>
              <a:buSzPts val="1200"/>
              <a:buFont typeface="Raleway"/>
              <a:buChar char="➔"/>
            </a:pPr>
            <a:r>
              <a:rPr b="1" lang="es" sz="1400">
                <a:solidFill>
                  <a:schemeClr val="dk1"/>
                </a:solidFill>
                <a:latin typeface="Raleway"/>
                <a:ea typeface="Raleway"/>
                <a:cs typeface="Raleway"/>
                <a:sym typeface="Raleway"/>
              </a:rPr>
              <a:t>Coordenadas</a:t>
            </a:r>
            <a:endParaRPr sz="1400">
              <a:latin typeface="Raleway"/>
              <a:ea typeface="Raleway"/>
              <a:cs typeface="Raleway"/>
              <a:sym typeface="Raleway"/>
            </a:endParaRPr>
          </a:p>
          <a:p>
            <a:pPr indent="-304800" lvl="0" marL="457200" rtl="0" algn="l">
              <a:lnSpc>
                <a:spcPct val="100000"/>
              </a:lnSpc>
              <a:spcBef>
                <a:spcPts val="700"/>
              </a:spcBef>
              <a:spcAft>
                <a:spcPts val="0"/>
              </a:spcAft>
              <a:buClr>
                <a:schemeClr val="dk1"/>
              </a:buClr>
              <a:buSzPts val="1200"/>
              <a:buFont typeface="Raleway"/>
              <a:buChar char="➔"/>
            </a:pPr>
            <a:r>
              <a:rPr b="1" lang="es" sz="1400">
                <a:solidFill>
                  <a:schemeClr val="dk1"/>
                </a:solidFill>
                <a:latin typeface="Raleway"/>
                <a:ea typeface="Raleway"/>
                <a:cs typeface="Raleway"/>
                <a:sym typeface="Raleway"/>
              </a:rPr>
              <a:t>Nivel</a:t>
            </a:r>
            <a:endParaRPr b="1" sz="1400">
              <a:solidFill>
                <a:schemeClr val="dk1"/>
              </a:solidFill>
              <a:latin typeface="Raleway"/>
              <a:ea typeface="Raleway"/>
              <a:cs typeface="Raleway"/>
              <a:sym typeface="Raleway"/>
            </a:endParaRPr>
          </a:p>
          <a:p>
            <a:pPr indent="-304800" lvl="0" marL="457200" rtl="0" algn="l">
              <a:lnSpc>
                <a:spcPct val="100000"/>
              </a:lnSpc>
              <a:spcBef>
                <a:spcPts val="700"/>
              </a:spcBef>
              <a:spcAft>
                <a:spcPts val="700"/>
              </a:spcAft>
              <a:buClr>
                <a:schemeClr val="dk1"/>
              </a:buClr>
              <a:buSzPts val="1200"/>
              <a:buFont typeface="Raleway"/>
              <a:buChar char="➔"/>
            </a:pPr>
            <a:r>
              <a:rPr b="1" lang="es" sz="1400">
                <a:solidFill>
                  <a:schemeClr val="dk1"/>
                </a:solidFill>
                <a:latin typeface="Raleway"/>
                <a:ea typeface="Raleway"/>
                <a:cs typeface="Raleway"/>
                <a:sym typeface="Raleway"/>
              </a:rPr>
              <a:t>Expensas</a:t>
            </a:r>
            <a:br>
              <a:rPr lang="es" sz="1400">
                <a:latin typeface="Raleway"/>
                <a:ea typeface="Raleway"/>
                <a:cs typeface="Raleway"/>
                <a:sym typeface="Raleway"/>
              </a:rPr>
            </a:br>
            <a:endParaRPr sz="1200">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5" name="Shape 125"/>
        <p:cNvGrpSpPr/>
        <p:nvPr/>
      </p:nvGrpSpPr>
      <p:grpSpPr>
        <a:xfrm>
          <a:off x="0" y="0"/>
          <a:ext cx="0" cy="0"/>
          <a:chOff x="0" y="0"/>
          <a:chExt cx="0" cy="0"/>
        </a:xfrm>
      </p:grpSpPr>
      <p:pic>
        <p:nvPicPr>
          <p:cNvPr id="126" name="Google Shape;126;p21"/>
          <p:cNvPicPr preferRelativeResize="0"/>
          <p:nvPr/>
        </p:nvPicPr>
        <p:blipFill rotWithShape="1">
          <a:blip r:embed="rId3">
            <a:alphaModFix/>
          </a:blip>
          <a:srcRect b="0" l="0" r="47881" t="0"/>
          <a:stretch/>
        </p:blipFill>
        <p:spPr>
          <a:xfrm>
            <a:off x="152400" y="0"/>
            <a:ext cx="4567200" cy="5143499"/>
          </a:xfrm>
          <a:prstGeom prst="rect">
            <a:avLst/>
          </a:prstGeom>
          <a:noFill/>
          <a:ln>
            <a:noFill/>
          </a:ln>
          <a:effectLst>
            <a:outerShdw blurRad="57150" rotWithShape="0" algn="bl" dir="5400000" dist="19050">
              <a:srgbClr val="000000">
                <a:alpha val="50000"/>
              </a:srgbClr>
            </a:outerShdw>
          </a:effectLst>
        </p:spPr>
      </p:pic>
      <p:sp>
        <p:nvSpPr>
          <p:cNvPr id="127" name="Google Shape;127;p21"/>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3000">
                <a:solidFill>
                  <a:schemeClr val="dk1"/>
                </a:solidFill>
              </a:rPr>
              <a:t>Tipo Inmueble</a:t>
            </a:r>
            <a:endParaRPr sz="3000">
              <a:solidFill>
                <a:schemeClr val="dk1"/>
              </a:solidFill>
            </a:endParaRPr>
          </a:p>
          <a:p>
            <a:pPr indent="0" lvl="0" marL="0" rtl="0" algn="l">
              <a:spcBef>
                <a:spcPts val="1600"/>
              </a:spcBef>
              <a:spcAft>
                <a:spcPts val="1600"/>
              </a:spcAft>
              <a:buClr>
                <a:schemeClr val="dk2"/>
              </a:buClr>
              <a:buSzPts val="1100"/>
              <a:buFont typeface="Arial"/>
              <a:buNone/>
            </a:pPr>
            <a:r>
              <a:rPr lang="es" sz="1800">
                <a:solidFill>
                  <a:srgbClr val="000000"/>
                </a:solidFill>
              </a:rPr>
              <a:t>De los 121210 inmuebles a analizar, nos brindaron más del 55% departamentos, un 33% de casas y solo un 12% de PH y comercios.</a:t>
            </a:r>
            <a:endParaRPr sz="1800">
              <a:solidFill>
                <a:srgbClr val="000000"/>
              </a:solidFill>
            </a:endParaRPr>
          </a:p>
        </p:txBody>
      </p:sp>
      <p:grpSp>
        <p:nvGrpSpPr>
          <p:cNvPr id="128" name="Google Shape;128;p21"/>
          <p:cNvGrpSpPr/>
          <p:nvPr/>
        </p:nvGrpSpPr>
        <p:grpSpPr>
          <a:xfrm>
            <a:off x="562718" y="2829911"/>
            <a:ext cx="3746549" cy="2089536"/>
            <a:chOff x="6803275" y="395363"/>
            <a:chExt cx="2212050" cy="2537076"/>
          </a:xfrm>
        </p:grpSpPr>
        <p:pic>
          <p:nvPicPr>
            <p:cNvPr id="129" name="Google Shape;129;p21"/>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Trozo de cinta adhesiva que pega una nota a la diapositiva" id="130" name="Google Shape;130;p21"/>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31" name="Google Shape;131;p21"/>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None/>
              </a:pPr>
              <a:r>
                <a:t/>
              </a:r>
              <a:endParaRPr b="1" sz="1100">
                <a:solidFill>
                  <a:schemeClr val="dk1"/>
                </a:solidFill>
                <a:latin typeface="Raleway"/>
                <a:ea typeface="Raleway"/>
                <a:cs typeface="Raleway"/>
                <a:sym typeface="Raleway"/>
              </a:endParaRPr>
            </a:p>
          </p:txBody>
        </p:sp>
      </p:grpSp>
      <p:pic>
        <p:nvPicPr>
          <p:cNvPr id="132" name="Google Shape;132;p21"/>
          <p:cNvPicPr preferRelativeResize="0"/>
          <p:nvPr/>
        </p:nvPicPr>
        <p:blipFill>
          <a:blip r:embed="rId6">
            <a:alphaModFix/>
          </a:blip>
          <a:stretch>
            <a:fillRect/>
          </a:stretch>
        </p:blipFill>
        <p:spPr>
          <a:xfrm>
            <a:off x="835800" y="3362263"/>
            <a:ext cx="3200400" cy="133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